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Lst>
  <p:notesMasterIdLst>
    <p:notesMasterId r:id="rId20"/>
  </p:notesMasterIdLst>
  <p:handoutMasterIdLst>
    <p:handoutMasterId r:id="rId21"/>
  </p:handoutMasterIdLst>
  <p:sldIdLst>
    <p:sldId id="2145708247" r:id="rId6"/>
    <p:sldId id="2145708274" r:id="rId7"/>
    <p:sldId id="2145708248" r:id="rId8"/>
    <p:sldId id="2145708275" r:id="rId9"/>
    <p:sldId id="2145708266" r:id="rId10"/>
    <p:sldId id="2145708267" r:id="rId11"/>
    <p:sldId id="2145708268" r:id="rId12"/>
    <p:sldId id="2145708269" r:id="rId13"/>
    <p:sldId id="2145708270" r:id="rId14"/>
    <p:sldId id="2145708271" r:id="rId15"/>
    <p:sldId id="2145708272" r:id="rId16"/>
    <p:sldId id="2145708273" r:id="rId17"/>
    <p:sldId id="2145708265" r:id="rId18"/>
    <p:sldId id="256" r:id="rId19"/>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38"/>
    <a:srgbClr val="FFC100"/>
    <a:srgbClr val="E32F40"/>
    <a:srgbClr val="EE2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38B69-FAB8-4058-8DC2-7E7F024D5689}" v="3" dt="2026-04-09T08:43:44.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79" d="100"/>
          <a:sy n="79" d="100"/>
        </p:scale>
        <p:origin x="101" y="22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of WSAs</c:v>
                </c:pt>
              </c:strCache>
            </c:strRef>
          </c:tx>
          <c:spPr>
            <a:solidFill>
              <a:srgbClr val="E12B38"/>
            </a:solidFill>
          </c:spPr>
          <c:explosion val="7"/>
          <c:dPt>
            <c:idx val="0"/>
            <c:bubble3D val="0"/>
            <c:spPr>
              <a:solidFill>
                <a:srgbClr val="E12B38"/>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73-4A2A-9A10-FFE00A1203C9}"/>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73-4A2A-9A10-FFE00A1203C9}"/>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273-4A2A-9A10-FFE00A1203C9}"/>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EC-4C5E-AB18-BB6CDBBDAD27}"/>
              </c:ext>
            </c:extLst>
          </c:dPt>
          <c:dLbls>
            <c:dLbl>
              <c:idx val="0"/>
              <c:layout>
                <c:manualLayout>
                  <c:x val="-9.2211552657480308E-2"/>
                  <c:y val="-8.969512243509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73-4A2A-9A10-FFE00A1203C9}"/>
                </c:ext>
              </c:extLst>
            </c:dLbl>
            <c:dLbl>
              <c:idx val="2"/>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999999999999997E-2"/>
                      <c:h val="6.7968745818851761E-2"/>
                    </c:manualLayout>
                  </c15:layout>
                </c:ext>
                <c:ext xmlns:c16="http://schemas.microsoft.com/office/drawing/2014/chart" uri="{C3380CC4-5D6E-409C-BE32-E72D297353CC}">
                  <c16:uniqueId val="{00000002-2273-4A2A-9A10-FFE00A1203C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Poor</c:v>
                </c:pt>
                <c:pt idx="2">
                  <c:v>Average</c:v>
                </c:pt>
                <c:pt idx="3">
                  <c:v>Good and Excellent</c:v>
                </c:pt>
              </c:strCache>
            </c:strRef>
          </c:cat>
          <c:val>
            <c:numRef>
              <c:f>Sheet1!$B$2:$B$5</c:f>
              <c:numCache>
                <c:formatCode>General</c:formatCode>
                <c:ptCount val="4"/>
                <c:pt idx="0">
                  <c:v>3</c:v>
                </c:pt>
                <c:pt idx="1">
                  <c:v>4</c:v>
                </c:pt>
                <c:pt idx="2">
                  <c:v>6</c:v>
                </c:pt>
                <c:pt idx="3">
                  <c:v>1</c:v>
                </c:pt>
              </c:numCache>
            </c:numRef>
          </c:val>
          <c:extLst>
            <c:ext xmlns:c16="http://schemas.microsoft.com/office/drawing/2014/chart" uri="{C3380CC4-5D6E-409C-BE32-E72D297353CC}">
              <c16:uniqueId val="{00000000-2273-4A2A-9A10-FFE00A1203C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0.49034425184511704"/>
          <c:y val="9.37499942328989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1.7121184970399547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1.5</c:v>
                </c:pt>
                <c:pt idx="1">
                  <c:v>Res 1.3</c:v>
                </c:pt>
              </c:strCache>
            </c:strRef>
          </c:cat>
          <c:val>
            <c:numRef>
              <c:f>Sheet1!$B$2:$B$5</c:f>
              <c:numCache>
                <c:formatCode>General</c:formatCode>
                <c:ptCount val="4"/>
                <c:pt idx="0">
                  <c:v>7</c:v>
                </c:pt>
                <c:pt idx="1">
                  <c:v>0</c:v>
                </c:pt>
              </c:numCache>
            </c:numRef>
          </c:val>
          <c:extLst>
            <c:ext xmlns:c16="http://schemas.microsoft.com/office/drawing/2014/chart" uri="{C3380CC4-5D6E-409C-BE32-E72D297353CC}">
              <c16:uniqueId val="{00000000-4579-4B0B-BCF6-C78B2FEFD40B}"/>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1.5</c:v>
                </c:pt>
                <c:pt idx="1">
                  <c:v>Res 1.3</c:v>
                </c:pt>
              </c:strCache>
            </c:strRef>
          </c:cat>
          <c:val>
            <c:numRef>
              <c:f>Sheet1!$C$2:$C$5</c:f>
              <c:numCache>
                <c:formatCode>General</c:formatCode>
                <c:ptCount val="4"/>
                <c:pt idx="0">
                  <c:v>21</c:v>
                </c:pt>
                <c:pt idx="1">
                  <c:v>7</c:v>
                </c:pt>
              </c:numCache>
            </c:numRef>
          </c:val>
          <c:extLst>
            <c:ext xmlns:c16="http://schemas.microsoft.com/office/drawing/2014/chart" uri="{C3380CC4-5D6E-409C-BE32-E72D297353CC}">
              <c16:uniqueId val="{00000001-4579-4B0B-BCF6-C78B2FEFD40B}"/>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1.5</c:v>
                </c:pt>
                <c:pt idx="1">
                  <c:v>Res 1.3</c:v>
                </c:pt>
              </c:strCache>
            </c:strRef>
          </c:cat>
          <c:val>
            <c:numRef>
              <c:f>Sheet1!$D$2:$D$5</c:f>
              <c:numCache>
                <c:formatCode>General</c:formatCode>
                <c:ptCount val="4"/>
                <c:pt idx="0">
                  <c:v>21</c:v>
                </c:pt>
                <c:pt idx="1">
                  <c:v>0</c:v>
                </c:pt>
              </c:numCache>
            </c:numRef>
          </c:val>
          <c:extLst>
            <c:ext xmlns:c16="http://schemas.microsoft.com/office/drawing/2014/chart" uri="{C3380CC4-5D6E-409C-BE32-E72D297353CC}">
              <c16:uniqueId val="{00000002-4579-4B0B-BCF6-C78B2FEFD40B}"/>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1.5</c:v>
                </c:pt>
                <c:pt idx="1">
                  <c:v>Res 1.3</c:v>
                </c:pt>
              </c:strCache>
            </c:strRef>
          </c:cat>
          <c:val>
            <c:numRef>
              <c:f>Sheet1!$E$2:$E$5</c:f>
              <c:numCache>
                <c:formatCode>General</c:formatCode>
                <c:ptCount val="4"/>
                <c:pt idx="0">
                  <c:v>43</c:v>
                </c:pt>
                <c:pt idx="1">
                  <c:v>7</c:v>
                </c:pt>
              </c:numCache>
            </c:numRef>
          </c:val>
          <c:extLst>
            <c:ext xmlns:c16="http://schemas.microsoft.com/office/drawing/2014/chart" uri="{C3380CC4-5D6E-409C-BE32-E72D297353CC}">
              <c16:uniqueId val="{00000003-4579-4B0B-BCF6-C78B2FEFD40B}"/>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1.5</c:v>
                </c:pt>
                <c:pt idx="1">
                  <c:v>Res 1.3</c:v>
                </c:pt>
              </c:strCache>
            </c:strRef>
          </c:cat>
          <c:val>
            <c:numRef>
              <c:f>Sheet1!$F$2:$F$5</c:f>
              <c:numCache>
                <c:formatCode>General</c:formatCode>
                <c:ptCount val="4"/>
                <c:pt idx="0">
                  <c:v>7</c:v>
                </c:pt>
                <c:pt idx="1">
                  <c:v>86</c:v>
                </c:pt>
              </c:numCache>
            </c:numRef>
          </c:val>
          <c:extLst>
            <c:ext xmlns:c16="http://schemas.microsoft.com/office/drawing/2014/chart" uri="{C3380CC4-5D6E-409C-BE32-E72D297353CC}">
              <c16:uniqueId val="{00000007-4579-4B0B-BCF6-C78B2FEFD40B}"/>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1.5</c:v>
                </c:pt>
                <c:pt idx="1">
                  <c:v>Res 1.3</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8-4579-4B0B-BCF6-C78B2FEFD40B}"/>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Sheet1!$B$2:$B$8</c:f>
              <c:numCache>
                <c:formatCode>General</c:formatCode>
                <c:ptCount val="7"/>
                <c:pt idx="0">
                  <c:v>0</c:v>
                </c:pt>
                <c:pt idx="1">
                  <c:v>7</c:v>
                </c:pt>
                <c:pt idx="2">
                  <c:v>36</c:v>
                </c:pt>
                <c:pt idx="3">
                  <c:v>43</c:v>
                </c:pt>
                <c:pt idx="4">
                  <c:v>0</c:v>
                </c:pt>
                <c:pt idx="5">
                  <c:v>0</c:v>
                </c:pt>
              </c:numCache>
            </c:numRef>
          </c:val>
          <c:extLst>
            <c:ext xmlns:c16="http://schemas.microsoft.com/office/drawing/2014/chart" uri="{C3380CC4-5D6E-409C-BE32-E72D297353CC}">
              <c16:uniqueId val="{00000000-B958-4919-934F-768D2ADDC533}"/>
            </c:ext>
          </c:extLst>
        </c:ser>
        <c:ser>
          <c:idx val="1"/>
          <c:order val="1"/>
          <c:tx>
            <c:strRef>
              <c:f>Sheet1!$C$1</c:f>
              <c:strCache>
                <c:ptCount val="1"/>
                <c:pt idx="0">
                  <c:v>Less than 50%</c:v>
                </c:pt>
              </c:strCache>
            </c:strRef>
          </c:tx>
          <c:spPr>
            <a:solidFill>
              <a:srgbClr val="FFC00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Sheet1!$C$2:$C$8</c:f>
              <c:numCache>
                <c:formatCode>General</c:formatCode>
                <c:ptCount val="7"/>
                <c:pt idx="0">
                  <c:v>7</c:v>
                </c:pt>
                <c:pt idx="1">
                  <c:v>21</c:v>
                </c:pt>
                <c:pt idx="2">
                  <c:v>29</c:v>
                </c:pt>
                <c:pt idx="3">
                  <c:v>14</c:v>
                </c:pt>
                <c:pt idx="4">
                  <c:v>0</c:v>
                </c:pt>
                <c:pt idx="5">
                  <c:v>7</c:v>
                </c:pt>
              </c:numCache>
            </c:numRef>
          </c:val>
          <c:extLst>
            <c:ext xmlns:c16="http://schemas.microsoft.com/office/drawing/2014/chart" uri="{C3380CC4-5D6E-409C-BE32-E72D297353CC}">
              <c16:uniqueId val="{00000001-B958-4919-934F-768D2ADDC533}"/>
            </c:ext>
          </c:extLst>
        </c:ser>
        <c:ser>
          <c:idx val="2"/>
          <c:order val="2"/>
          <c:tx>
            <c:strRef>
              <c:f>Sheet1!$D$1</c:f>
              <c:strCache>
                <c:ptCount val="1"/>
                <c:pt idx="0">
                  <c:v>More than 50%</c:v>
                </c:pt>
              </c:strCache>
            </c:strRef>
          </c:tx>
          <c:spPr>
            <a:solidFill>
              <a:srgbClr val="92D05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Sheet1!$D$2:$D$8</c:f>
              <c:numCache>
                <c:formatCode>General</c:formatCode>
                <c:ptCount val="7"/>
                <c:pt idx="0">
                  <c:v>7</c:v>
                </c:pt>
                <c:pt idx="1">
                  <c:v>7</c:v>
                </c:pt>
                <c:pt idx="2">
                  <c:v>7</c:v>
                </c:pt>
                <c:pt idx="3">
                  <c:v>0</c:v>
                </c:pt>
                <c:pt idx="4">
                  <c:v>0</c:v>
                </c:pt>
                <c:pt idx="5">
                  <c:v>0</c:v>
                </c:pt>
              </c:numCache>
            </c:numRef>
          </c:val>
          <c:extLst>
            <c:ext xmlns:c16="http://schemas.microsoft.com/office/drawing/2014/chart" uri="{C3380CC4-5D6E-409C-BE32-E72D297353CC}">
              <c16:uniqueId val="{00000002-B958-4919-934F-768D2ADDC533}"/>
            </c:ext>
          </c:extLst>
        </c:ser>
        <c:ser>
          <c:idx val="3"/>
          <c:order val="3"/>
          <c:tx>
            <c:strRef>
              <c:f>Sheet1!$E$1</c:f>
              <c:strCache>
                <c:ptCount val="1"/>
                <c:pt idx="0">
                  <c:v>Achieved</c:v>
                </c:pt>
              </c:strCache>
            </c:strRef>
          </c:tx>
          <c:spPr>
            <a:solidFill>
              <a:schemeClr val="accent5"/>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Sheet1!$E$2:$E$8</c:f>
              <c:numCache>
                <c:formatCode>General</c:formatCode>
                <c:ptCount val="7"/>
                <c:pt idx="0">
                  <c:v>71</c:v>
                </c:pt>
                <c:pt idx="1">
                  <c:v>57</c:v>
                </c:pt>
                <c:pt idx="2">
                  <c:v>21</c:v>
                </c:pt>
                <c:pt idx="3">
                  <c:v>36</c:v>
                </c:pt>
                <c:pt idx="4">
                  <c:v>29</c:v>
                </c:pt>
                <c:pt idx="5">
                  <c:v>7</c:v>
                </c:pt>
              </c:numCache>
            </c:numRef>
          </c:val>
          <c:extLst>
            <c:ext xmlns:c16="http://schemas.microsoft.com/office/drawing/2014/chart" uri="{C3380CC4-5D6E-409C-BE32-E72D297353CC}">
              <c16:uniqueId val="{00000003-B958-4919-934F-768D2ADDC53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Sheet1!$F$2:$F$8</c:f>
              <c:numCache>
                <c:formatCode>General</c:formatCode>
                <c:ptCount val="7"/>
                <c:pt idx="0">
                  <c:v>7</c:v>
                </c:pt>
                <c:pt idx="1">
                  <c:v>7</c:v>
                </c:pt>
                <c:pt idx="2">
                  <c:v>7</c:v>
                </c:pt>
                <c:pt idx="3">
                  <c:v>7</c:v>
                </c:pt>
                <c:pt idx="4">
                  <c:v>71</c:v>
                </c:pt>
                <c:pt idx="5">
                  <c:v>86</c:v>
                </c:pt>
              </c:numCache>
            </c:numRef>
          </c:val>
          <c:extLst>
            <c:ext xmlns:c16="http://schemas.microsoft.com/office/drawing/2014/chart" uri="{C3380CC4-5D6E-409C-BE32-E72D297353CC}">
              <c16:uniqueId val="{00000004-B958-4919-934F-768D2ADDC533}"/>
            </c:ext>
          </c:extLst>
        </c:ser>
        <c:ser>
          <c:idx val="5"/>
          <c:order val="5"/>
          <c:tx>
            <c:strRef>
              <c:f>Sheet1!$G$1</c:f>
              <c:strCache>
                <c:ptCount val="1"/>
                <c:pt idx="0">
                  <c:v>Not Applicable</c:v>
                </c:pt>
              </c:strCache>
            </c:strRef>
          </c:tx>
          <c:spPr>
            <a:solidFill>
              <a:srgbClr val="7030A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Sheet1!$G$2:$G$8</c:f>
              <c:numCache>
                <c:formatCode>General</c:formatCode>
                <c:ptCount val="7"/>
                <c:pt idx="0">
                  <c:v>7</c:v>
                </c:pt>
                <c:pt idx="1">
                  <c:v>0</c:v>
                </c:pt>
                <c:pt idx="2">
                  <c:v>0</c:v>
                </c:pt>
                <c:pt idx="3">
                  <c:v>0</c:v>
                </c:pt>
                <c:pt idx="4">
                  <c:v>0</c:v>
                </c:pt>
                <c:pt idx="5">
                  <c:v>0</c:v>
                </c:pt>
              </c:numCache>
            </c:numRef>
          </c:val>
          <c:extLst>
            <c:ext xmlns:c16="http://schemas.microsoft.com/office/drawing/2014/chart" uri="{C3380CC4-5D6E-409C-BE32-E72D297353CC}">
              <c16:uniqueId val="{00000005-B958-4919-934F-768D2ADDC53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4"/>
                <c:pt idx="0">
                  <c:v>Res 3.1</c:v>
                </c:pt>
                <c:pt idx="1">
                  <c:v>Res 3.3</c:v>
                </c:pt>
                <c:pt idx="2">
                  <c:v>Res 3.7</c:v>
                </c:pt>
                <c:pt idx="3">
                  <c:v>Res 3.8</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83C-4CE9-AFD6-8542B03916F3}"/>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4"/>
                <c:pt idx="0">
                  <c:v>Res 3.1</c:v>
                </c:pt>
                <c:pt idx="1">
                  <c:v>Res 3.3</c:v>
                </c:pt>
                <c:pt idx="2">
                  <c:v>Res 3.7</c:v>
                </c:pt>
                <c:pt idx="3">
                  <c:v>Res 3.8</c:v>
                </c:pt>
              </c:strCache>
            </c:strRef>
          </c:cat>
          <c:val>
            <c:numRef>
              <c:f>Sheet1!$C$2:$C$5</c:f>
              <c:numCache>
                <c:formatCode>General</c:formatCode>
                <c:ptCount val="4"/>
                <c:pt idx="0">
                  <c:v>0</c:v>
                </c:pt>
                <c:pt idx="1">
                  <c:v>64</c:v>
                </c:pt>
                <c:pt idx="2">
                  <c:v>7</c:v>
                </c:pt>
                <c:pt idx="3">
                  <c:v>29</c:v>
                </c:pt>
              </c:numCache>
            </c:numRef>
          </c:val>
          <c:extLst>
            <c:ext xmlns:c16="http://schemas.microsoft.com/office/drawing/2014/chart" uri="{C3380CC4-5D6E-409C-BE32-E72D297353CC}">
              <c16:uniqueId val="{00000001-B83C-4CE9-AFD6-8542B03916F3}"/>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4"/>
                <c:pt idx="0">
                  <c:v>Res 3.1</c:v>
                </c:pt>
                <c:pt idx="1">
                  <c:v>Res 3.3</c:v>
                </c:pt>
                <c:pt idx="2">
                  <c:v>Res 3.7</c:v>
                </c:pt>
                <c:pt idx="3">
                  <c:v>Res 3.8</c:v>
                </c:pt>
              </c:strCache>
            </c:strRef>
          </c:cat>
          <c:val>
            <c:numRef>
              <c:f>Sheet1!$D$2:$D$5</c:f>
              <c:numCache>
                <c:formatCode>General</c:formatCode>
                <c:ptCount val="4"/>
                <c:pt idx="0">
                  <c:v>7</c:v>
                </c:pt>
                <c:pt idx="1">
                  <c:v>21</c:v>
                </c:pt>
                <c:pt idx="2">
                  <c:v>7</c:v>
                </c:pt>
                <c:pt idx="3">
                  <c:v>14</c:v>
                </c:pt>
              </c:numCache>
            </c:numRef>
          </c:val>
          <c:extLst>
            <c:ext xmlns:c16="http://schemas.microsoft.com/office/drawing/2014/chart" uri="{C3380CC4-5D6E-409C-BE32-E72D297353CC}">
              <c16:uniqueId val="{00000002-B83C-4CE9-AFD6-8542B03916F3}"/>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4"/>
                <c:pt idx="0">
                  <c:v>Res 3.1</c:v>
                </c:pt>
                <c:pt idx="1">
                  <c:v>Res 3.3</c:v>
                </c:pt>
                <c:pt idx="2">
                  <c:v>Res 3.7</c:v>
                </c:pt>
                <c:pt idx="3">
                  <c:v>Res 3.8</c:v>
                </c:pt>
              </c:strCache>
            </c:strRef>
          </c:cat>
          <c:val>
            <c:numRef>
              <c:f>Sheet1!$E$2:$E$5</c:f>
              <c:numCache>
                <c:formatCode>General</c:formatCode>
                <c:ptCount val="4"/>
                <c:pt idx="0">
                  <c:v>79</c:v>
                </c:pt>
                <c:pt idx="1">
                  <c:v>0</c:v>
                </c:pt>
                <c:pt idx="2">
                  <c:v>79</c:v>
                </c:pt>
                <c:pt idx="3">
                  <c:v>50</c:v>
                </c:pt>
              </c:numCache>
            </c:numRef>
          </c:val>
          <c:extLst>
            <c:ext xmlns:c16="http://schemas.microsoft.com/office/drawing/2014/chart" uri="{C3380CC4-5D6E-409C-BE32-E72D297353CC}">
              <c16:uniqueId val="{00000003-B83C-4CE9-AFD6-8542B03916F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4"/>
                <c:pt idx="0">
                  <c:v>Res 3.1</c:v>
                </c:pt>
                <c:pt idx="1">
                  <c:v>Res 3.3</c:v>
                </c:pt>
                <c:pt idx="2">
                  <c:v>Res 3.7</c:v>
                </c:pt>
                <c:pt idx="3">
                  <c:v>Res 3.8</c:v>
                </c:pt>
              </c:strCache>
            </c:strRef>
          </c:cat>
          <c:val>
            <c:numRef>
              <c:f>Sheet1!$F$2:$F$5</c:f>
              <c:numCache>
                <c:formatCode>General</c:formatCode>
                <c:ptCount val="4"/>
                <c:pt idx="0">
                  <c:v>0</c:v>
                </c:pt>
                <c:pt idx="1">
                  <c:v>0</c:v>
                </c:pt>
                <c:pt idx="2">
                  <c:v>7</c:v>
                </c:pt>
                <c:pt idx="3">
                  <c:v>7</c:v>
                </c:pt>
              </c:numCache>
            </c:numRef>
          </c:val>
          <c:extLst>
            <c:ext xmlns:c16="http://schemas.microsoft.com/office/drawing/2014/chart" uri="{C3380CC4-5D6E-409C-BE32-E72D297353CC}">
              <c16:uniqueId val="{00000004-B83C-4CE9-AFD6-8542B03916F3}"/>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4"/>
                <c:pt idx="0">
                  <c:v>Res 3.1</c:v>
                </c:pt>
                <c:pt idx="1">
                  <c:v>Res 3.3</c:v>
                </c:pt>
                <c:pt idx="2">
                  <c:v>Res 3.7</c:v>
                </c:pt>
                <c:pt idx="3">
                  <c:v>Res 3.8</c:v>
                </c:pt>
              </c:strCache>
            </c:strRef>
          </c:cat>
          <c:val>
            <c:numRef>
              <c:f>Sheet1!$G$2:$G$5</c:f>
              <c:numCache>
                <c:formatCode>General</c:formatCode>
                <c:ptCount val="4"/>
                <c:pt idx="0">
                  <c:v>14</c:v>
                </c:pt>
                <c:pt idx="1">
                  <c:v>14</c:v>
                </c:pt>
                <c:pt idx="2">
                  <c:v>0</c:v>
                </c:pt>
                <c:pt idx="3">
                  <c:v>0</c:v>
                </c:pt>
              </c:numCache>
            </c:numRef>
          </c:val>
          <c:extLst>
            <c:ext xmlns:c16="http://schemas.microsoft.com/office/drawing/2014/chart" uri="{C3380CC4-5D6E-409C-BE32-E72D297353CC}">
              <c16:uniqueId val="{00000005-B83C-4CE9-AFD6-8542B03916F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3.10</c:v>
                </c:pt>
                <c:pt idx="1">
                  <c:v>Res 3.11</c:v>
                </c:pt>
                <c:pt idx="2">
                  <c:v>Res 3.5</c:v>
                </c:pt>
              </c:strCache>
            </c:strRef>
          </c:cat>
          <c:val>
            <c:numRef>
              <c:f>Sheet1!$B$2:$B$5</c:f>
              <c:numCache>
                <c:formatCode>General</c:formatCode>
                <c:ptCount val="4"/>
                <c:pt idx="0">
                  <c:v>0</c:v>
                </c:pt>
                <c:pt idx="1">
                  <c:v>0</c:v>
                </c:pt>
                <c:pt idx="2">
                  <c:v>0</c:v>
                </c:pt>
              </c:numCache>
            </c:numRef>
          </c:val>
          <c:extLst>
            <c:ext xmlns:c16="http://schemas.microsoft.com/office/drawing/2014/chart" uri="{C3380CC4-5D6E-409C-BE32-E72D297353CC}">
              <c16:uniqueId val="{00000000-C4FC-4879-9704-07EB9AD7C6E4}"/>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3.10</c:v>
                </c:pt>
                <c:pt idx="1">
                  <c:v>Res 3.11</c:v>
                </c:pt>
                <c:pt idx="2">
                  <c:v>Res 3.5</c:v>
                </c:pt>
              </c:strCache>
            </c:strRef>
          </c:cat>
          <c:val>
            <c:numRef>
              <c:f>Sheet1!$C$2:$C$5</c:f>
              <c:numCache>
                <c:formatCode>General</c:formatCode>
                <c:ptCount val="4"/>
                <c:pt idx="0">
                  <c:v>0</c:v>
                </c:pt>
                <c:pt idx="1">
                  <c:v>7</c:v>
                </c:pt>
                <c:pt idx="2">
                  <c:v>0</c:v>
                </c:pt>
              </c:numCache>
            </c:numRef>
          </c:val>
          <c:extLst>
            <c:ext xmlns:c16="http://schemas.microsoft.com/office/drawing/2014/chart" uri="{C3380CC4-5D6E-409C-BE32-E72D297353CC}">
              <c16:uniqueId val="{00000001-C4FC-4879-9704-07EB9AD7C6E4}"/>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3.10</c:v>
                </c:pt>
                <c:pt idx="1">
                  <c:v>Res 3.11</c:v>
                </c:pt>
                <c:pt idx="2">
                  <c:v>Res 3.5</c:v>
                </c:pt>
              </c:strCache>
            </c:strRef>
          </c:cat>
          <c:val>
            <c:numRef>
              <c:f>Sheet1!$D$2:$D$5</c:f>
              <c:numCache>
                <c:formatCode>General</c:formatCode>
                <c:ptCount val="4"/>
                <c:pt idx="0">
                  <c:v>0</c:v>
                </c:pt>
                <c:pt idx="1">
                  <c:v>0</c:v>
                </c:pt>
                <c:pt idx="2">
                  <c:v>21</c:v>
                </c:pt>
              </c:numCache>
            </c:numRef>
          </c:val>
          <c:extLst>
            <c:ext xmlns:c16="http://schemas.microsoft.com/office/drawing/2014/chart" uri="{C3380CC4-5D6E-409C-BE32-E72D297353CC}">
              <c16:uniqueId val="{00000002-C4FC-4879-9704-07EB9AD7C6E4}"/>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3.10</c:v>
                </c:pt>
                <c:pt idx="1">
                  <c:v>Res 3.11</c:v>
                </c:pt>
                <c:pt idx="2">
                  <c:v>Res 3.5</c:v>
                </c:pt>
              </c:strCache>
            </c:strRef>
          </c:cat>
          <c:val>
            <c:numRef>
              <c:f>Sheet1!$E$2:$E$5</c:f>
              <c:numCache>
                <c:formatCode>General</c:formatCode>
                <c:ptCount val="4"/>
                <c:pt idx="0">
                  <c:v>93</c:v>
                </c:pt>
                <c:pt idx="1">
                  <c:v>86</c:v>
                </c:pt>
                <c:pt idx="2">
                  <c:v>7</c:v>
                </c:pt>
              </c:numCache>
            </c:numRef>
          </c:val>
          <c:extLst>
            <c:ext xmlns:c16="http://schemas.microsoft.com/office/drawing/2014/chart" uri="{C3380CC4-5D6E-409C-BE32-E72D297353CC}">
              <c16:uniqueId val="{00000003-C4FC-4879-9704-07EB9AD7C6E4}"/>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3.10</c:v>
                </c:pt>
                <c:pt idx="1">
                  <c:v>Res 3.11</c:v>
                </c:pt>
                <c:pt idx="2">
                  <c:v>Res 3.5</c:v>
                </c:pt>
              </c:strCache>
            </c:strRef>
          </c:cat>
          <c:val>
            <c:numRef>
              <c:f>Sheet1!$F$2:$F$5</c:f>
              <c:numCache>
                <c:formatCode>General</c:formatCode>
                <c:ptCount val="4"/>
                <c:pt idx="0">
                  <c:v>7</c:v>
                </c:pt>
                <c:pt idx="1">
                  <c:v>7</c:v>
                </c:pt>
                <c:pt idx="2">
                  <c:v>71</c:v>
                </c:pt>
              </c:numCache>
            </c:numRef>
          </c:val>
          <c:extLst>
            <c:ext xmlns:c16="http://schemas.microsoft.com/office/drawing/2014/chart" uri="{C3380CC4-5D6E-409C-BE32-E72D297353CC}">
              <c16:uniqueId val="{00000004-C4FC-4879-9704-07EB9AD7C6E4}"/>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3.10</c:v>
                </c:pt>
                <c:pt idx="1">
                  <c:v>Res 3.11</c:v>
                </c:pt>
                <c:pt idx="2">
                  <c:v>Res 3.5</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C4FC-4879-9704-07EB9AD7C6E4}"/>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Sheet1!$A$2:$A$6</c:f>
              <c:strCache>
                <c:ptCount val="4"/>
                <c:pt idx="0">
                  <c:v>Res 3.6</c:v>
                </c:pt>
                <c:pt idx="1">
                  <c:v>Res 3.9</c:v>
                </c:pt>
                <c:pt idx="2">
                  <c:v>Res 3.12</c:v>
                </c:pt>
                <c:pt idx="3">
                  <c:v>Res 3.13</c:v>
                </c:pt>
              </c:strCache>
            </c:strRef>
          </c:cat>
          <c:val>
            <c:numRef>
              <c:f>Sheet1!$B$2:$B$6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Sheet1!$A$2:$A$6</c:f>
              <c:strCache>
                <c:ptCount val="4"/>
                <c:pt idx="0">
                  <c:v>Res 3.6</c:v>
                </c:pt>
                <c:pt idx="1">
                  <c:v>Res 3.9</c:v>
                </c:pt>
                <c:pt idx="2">
                  <c:v>Res 3.12</c:v>
                </c:pt>
                <c:pt idx="3">
                  <c:v>Res 3.13</c:v>
                </c:pt>
              </c:strCache>
            </c:strRef>
          </c:cat>
          <c:val>
            <c:numRef>
              <c:f>Sheet1!$C$2:$C$6</c:f>
              <c:numCache>
                <c:formatCode>General</c:formatCode>
                <c:ptCount val="5"/>
                <c:pt idx="0">
                  <c:v>7</c:v>
                </c:pt>
                <c:pt idx="1">
                  <c:v>14</c:v>
                </c:pt>
                <c:pt idx="2">
                  <c:v>0</c:v>
                </c:pt>
                <c:pt idx="3">
                  <c:v>14</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Sheet1!$A$2:$A$6</c:f>
              <c:strCache>
                <c:ptCount val="4"/>
                <c:pt idx="0">
                  <c:v>Res 3.6</c:v>
                </c:pt>
                <c:pt idx="1">
                  <c:v>Res 3.9</c:v>
                </c:pt>
                <c:pt idx="2">
                  <c:v>Res 3.12</c:v>
                </c:pt>
                <c:pt idx="3">
                  <c:v>Res 3.13</c:v>
                </c:pt>
              </c:strCache>
            </c:strRef>
          </c:cat>
          <c:val>
            <c:numRef>
              <c:f>Sheet1!$D$2:$D$6</c:f>
              <c:numCache>
                <c:formatCode>General</c:formatCode>
                <c:ptCount val="5"/>
                <c:pt idx="0">
                  <c:v>14</c:v>
                </c:pt>
                <c:pt idx="1">
                  <c:v>0</c:v>
                </c:pt>
                <c:pt idx="2">
                  <c:v>7</c:v>
                </c:pt>
                <c:pt idx="3">
                  <c:v>14</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Sheet1!$A$2:$A$6</c:f>
              <c:strCache>
                <c:ptCount val="4"/>
                <c:pt idx="0">
                  <c:v>Res 3.6</c:v>
                </c:pt>
                <c:pt idx="1">
                  <c:v>Res 3.9</c:v>
                </c:pt>
                <c:pt idx="2">
                  <c:v>Res 3.12</c:v>
                </c:pt>
                <c:pt idx="3">
                  <c:v>Res 3.13</c:v>
                </c:pt>
              </c:strCache>
            </c:strRef>
          </c:cat>
          <c:val>
            <c:numRef>
              <c:f>Sheet1!$E$2:$E$6</c:f>
              <c:numCache>
                <c:formatCode>General</c:formatCode>
                <c:ptCount val="5"/>
                <c:pt idx="0">
                  <c:v>7</c:v>
                </c:pt>
                <c:pt idx="1">
                  <c:v>14</c:v>
                </c:pt>
                <c:pt idx="2">
                  <c:v>14</c:v>
                </c:pt>
                <c:pt idx="3">
                  <c:v>0</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 report Received</c:v>
                </c:pt>
              </c:strCache>
            </c:strRef>
          </c:tx>
          <c:spPr>
            <a:solidFill>
              <a:schemeClr val="accent6">
                <a:lumMod val="50000"/>
              </a:schemeClr>
            </a:solidFill>
            <a:ln>
              <a:noFill/>
            </a:ln>
            <a:effectLst/>
          </c:spPr>
          <c:invertIfNegative val="0"/>
          <c:cat>
            <c:strRef>
              <c:f>Sheet1!$A$2:$A$6</c:f>
              <c:strCache>
                <c:ptCount val="4"/>
                <c:pt idx="0">
                  <c:v>Res 3.6</c:v>
                </c:pt>
                <c:pt idx="1">
                  <c:v>Res 3.9</c:v>
                </c:pt>
                <c:pt idx="2">
                  <c:v>Res 3.12</c:v>
                </c:pt>
                <c:pt idx="3">
                  <c:v>Res 3.13</c:v>
                </c:pt>
              </c:strCache>
            </c:strRef>
          </c:cat>
          <c:val>
            <c:numRef>
              <c:f>Sheet1!$F$2:$F$6</c:f>
              <c:numCache>
                <c:formatCode>General</c:formatCode>
                <c:ptCount val="5"/>
                <c:pt idx="0">
                  <c:v>71</c:v>
                </c:pt>
                <c:pt idx="1">
                  <c:v>71</c:v>
                </c:pt>
                <c:pt idx="2">
                  <c:v>79</c:v>
                </c:pt>
                <c:pt idx="3">
                  <c:v>71</c:v>
                </c:pt>
              </c:numCache>
            </c:numRef>
          </c:val>
          <c:extLst>
            <c:ext xmlns:c16="http://schemas.microsoft.com/office/drawing/2014/chart" uri="{C3380CC4-5D6E-409C-BE32-E72D297353CC}">
              <c16:uniqueId val="{00000004-77ED-4153-995D-85C2D69D4AA0}"/>
            </c:ext>
          </c:extLst>
        </c:ser>
        <c:ser>
          <c:idx val="5"/>
          <c:order val="5"/>
          <c:tx>
            <c:strRef>
              <c:f>Sheet1!$G$1</c:f>
              <c:strCache>
                <c:ptCount val="1"/>
                <c:pt idx="0">
                  <c:v>Not Applicable</c:v>
                </c:pt>
              </c:strCache>
            </c:strRef>
          </c:tx>
          <c:spPr>
            <a:solidFill>
              <a:srgbClr val="7030A0"/>
            </a:solidFill>
            <a:ln>
              <a:noFill/>
            </a:ln>
            <a:effectLst/>
          </c:spPr>
          <c:invertIfNegative val="0"/>
          <c:cat>
            <c:strRef>
              <c:f>Sheet1!$A$2:$A$6</c:f>
              <c:strCache>
                <c:ptCount val="4"/>
                <c:pt idx="0">
                  <c:v>Res 3.6</c:v>
                </c:pt>
                <c:pt idx="1">
                  <c:v>Res 3.9</c:v>
                </c:pt>
                <c:pt idx="2">
                  <c:v>Res 3.12</c:v>
                </c:pt>
                <c:pt idx="3">
                  <c:v>Res 3.13</c:v>
                </c:pt>
              </c:strCache>
            </c:strRef>
          </c:cat>
          <c:val>
            <c:numRef>
              <c:f>Sheet1!$G$2:$G$6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0-60C5-4372-9BF8-56DFE9E6D5F9}"/>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11946854500073877"/>
          <c:y val="0.92577795184704248"/>
          <c:w val="0.86558443209097857"/>
          <c:h val="7.42220481529573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3.14</c:v>
                </c:pt>
                <c:pt idx="1">
                  <c:v>Res 3.17</c:v>
                </c:pt>
                <c:pt idx="2">
                  <c:v>Res 3.18</c:v>
                </c:pt>
              </c:strCache>
            </c:strRef>
          </c:cat>
          <c:val>
            <c:numRef>
              <c:f>Sheet1!$B$2:$B$5</c:f>
              <c:numCache>
                <c:formatCode>General</c:formatCode>
                <c:ptCount val="4"/>
                <c:pt idx="0">
                  <c:v>0</c:v>
                </c:pt>
                <c:pt idx="1">
                  <c:v>7</c:v>
                </c:pt>
                <c:pt idx="2">
                  <c:v>7</c:v>
                </c:pt>
              </c:numCache>
            </c:numRef>
          </c:val>
          <c:extLst>
            <c:ext xmlns:c16="http://schemas.microsoft.com/office/drawing/2014/chart" uri="{C3380CC4-5D6E-409C-BE32-E72D297353CC}">
              <c16:uniqueId val="{00000000-A1FD-4F61-B105-03AFBF382BE6}"/>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3.14</c:v>
                </c:pt>
                <c:pt idx="1">
                  <c:v>Res 3.17</c:v>
                </c:pt>
                <c:pt idx="2">
                  <c:v>Res 3.18</c:v>
                </c:pt>
              </c:strCache>
            </c:strRef>
          </c:cat>
          <c:val>
            <c:numRef>
              <c:f>Sheet1!$C$2:$C$5</c:f>
              <c:numCache>
                <c:formatCode>General</c:formatCode>
                <c:ptCount val="4"/>
                <c:pt idx="0">
                  <c:v>7</c:v>
                </c:pt>
                <c:pt idx="1">
                  <c:v>7</c:v>
                </c:pt>
                <c:pt idx="2">
                  <c:v>0</c:v>
                </c:pt>
              </c:numCache>
            </c:numRef>
          </c:val>
          <c:extLst>
            <c:ext xmlns:c16="http://schemas.microsoft.com/office/drawing/2014/chart" uri="{C3380CC4-5D6E-409C-BE32-E72D297353CC}">
              <c16:uniqueId val="{00000001-A1FD-4F61-B105-03AFBF382BE6}"/>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3.14</c:v>
                </c:pt>
                <c:pt idx="1">
                  <c:v>Res 3.17</c:v>
                </c:pt>
                <c:pt idx="2">
                  <c:v>Res 3.18</c:v>
                </c:pt>
              </c:strCache>
            </c:strRef>
          </c:cat>
          <c:val>
            <c:numRef>
              <c:f>Sheet1!$D$2:$D$5</c:f>
              <c:numCache>
                <c:formatCode>General</c:formatCode>
                <c:ptCount val="4"/>
                <c:pt idx="0">
                  <c:v>0</c:v>
                </c:pt>
                <c:pt idx="1">
                  <c:v>14</c:v>
                </c:pt>
                <c:pt idx="2">
                  <c:v>7</c:v>
                </c:pt>
              </c:numCache>
            </c:numRef>
          </c:val>
          <c:extLst>
            <c:ext xmlns:c16="http://schemas.microsoft.com/office/drawing/2014/chart" uri="{C3380CC4-5D6E-409C-BE32-E72D297353CC}">
              <c16:uniqueId val="{00000002-A1FD-4F61-B105-03AFBF382BE6}"/>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3.14</c:v>
                </c:pt>
                <c:pt idx="1">
                  <c:v>Res 3.17</c:v>
                </c:pt>
                <c:pt idx="2">
                  <c:v>Res 3.18</c:v>
                </c:pt>
              </c:strCache>
            </c:strRef>
          </c:cat>
          <c:val>
            <c:numRef>
              <c:f>Sheet1!$E$2:$E$5</c:f>
              <c:numCache>
                <c:formatCode>General</c:formatCode>
                <c:ptCount val="4"/>
                <c:pt idx="0">
                  <c:v>14</c:v>
                </c:pt>
                <c:pt idx="1">
                  <c:v>0</c:v>
                </c:pt>
                <c:pt idx="2">
                  <c:v>14</c:v>
                </c:pt>
              </c:numCache>
            </c:numRef>
          </c:val>
          <c:extLst>
            <c:ext xmlns:c16="http://schemas.microsoft.com/office/drawing/2014/chart" uri="{C3380CC4-5D6E-409C-BE32-E72D297353CC}">
              <c16:uniqueId val="{00000003-A1FD-4F61-B105-03AFBF382BE6}"/>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3.14</c:v>
                </c:pt>
                <c:pt idx="1">
                  <c:v>Res 3.17</c:v>
                </c:pt>
                <c:pt idx="2">
                  <c:v>Res 3.18</c:v>
                </c:pt>
              </c:strCache>
            </c:strRef>
          </c:cat>
          <c:val>
            <c:numRef>
              <c:f>Sheet1!$F$2:$F$5</c:f>
              <c:numCache>
                <c:formatCode>General</c:formatCode>
                <c:ptCount val="4"/>
                <c:pt idx="0">
                  <c:v>79</c:v>
                </c:pt>
                <c:pt idx="1">
                  <c:v>71</c:v>
                </c:pt>
                <c:pt idx="2">
                  <c:v>71</c:v>
                </c:pt>
              </c:numCache>
            </c:numRef>
          </c:val>
          <c:extLst>
            <c:ext xmlns:c16="http://schemas.microsoft.com/office/drawing/2014/chart" uri="{C3380CC4-5D6E-409C-BE32-E72D297353CC}">
              <c16:uniqueId val="{00000004-A1FD-4F61-B105-03AFBF382BE6}"/>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3.14</c:v>
                </c:pt>
                <c:pt idx="1">
                  <c:v>Res 3.17</c:v>
                </c:pt>
                <c:pt idx="2">
                  <c:v>Res 3.18</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A1FD-4F61-B105-03AFBF382BE6}"/>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0.49034425184511704"/>
          <c:y val="9.37499942328989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1.7121184970399547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4.1</c:v>
                </c:pt>
                <c:pt idx="1">
                  <c:v>Res4.4</c:v>
                </c:pt>
              </c:strCache>
            </c:strRef>
          </c:cat>
          <c:val>
            <c:numRef>
              <c:f>Sheet1!$B$2:$B$5</c:f>
              <c:numCache>
                <c:formatCode>General</c:formatCode>
                <c:ptCount val="4"/>
                <c:pt idx="0">
                  <c:v>21</c:v>
                </c:pt>
                <c:pt idx="1">
                  <c:v>14</c:v>
                </c:pt>
              </c:numCache>
            </c:numRef>
          </c:val>
          <c:extLst>
            <c:ext xmlns:c16="http://schemas.microsoft.com/office/drawing/2014/chart" uri="{C3380CC4-5D6E-409C-BE32-E72D297353CC}">
              <c16:uniqueId val="{00000000-16E8-4966-B8FD-365827EC45E8}"/>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4.1</c:v>
                </c:pt>
                <c:pt idx="1">
                  <c:v>Res4.4</c:v>
                </c:pt>
              </c:strCache>
            </c:strRef>
          </c:cat>
          <c:val>
            <c:numRef>
              <c:f>Sheet1!$C$2:$C$5</c:f>
              <c:numCache>
                <c:formatCode>General</c:formatCode>
                <c:ptCount val="4"/>
                <c:pt idx="0">
                  <c:v>14</c:v>
                </c:pt>
                <c:pt idx="1">
                  <c:v>14</c:v>
                </c:pt>
              </c:numCache>
            </c:numRef>
          </c:val>
          <c:extLst>
            <c:ext xmlns:c16="http://schemas.microsoft.com/office/drawing/2014/chart" uri="{C3380CC4-5D6E-409C-BE32-E72D297353CC}">
              <c16:uniqueId val="{00000001-16E8-4966-B8FD-365827EC45E8}"/>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4.1</c:v>
                </c:pt>
                <c:pt idx="1">
                  <c:v>Res4.4</c:v>
                </c:pt>
              </c:strCache>
            </c:strRef>
          </c:cat>
          <c:val>
            <c:numRef>
              <c:f>Sheet1!$D$2:$D$5</c:f>
              <c:numCache>
                <c:formatCode>General</c:formatCode>
                <c:ptCount val="4"/>
                <c:pt idx="0">
                  <c:v>0</c:v>
                </c:pt>
                <c:pt idx="1">
                  <c:v>0</c:v>
                </c:pt>
              </c:numCache>
            </c:numRef>
          </c:val>
          <c:extLst>
            <c:ext xmlns:c16="http://schemas.microsoft.com/office/drawing/2014/chart" uri="{C3380CC4-5D6E-409C-BE32-E72D297353CC}">
              <c16:uniqueId val="{00000002-16E8-4966-B8FD-365827EC45E8}"/>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4.1</c:v>
                </c:pt>
                <c:pt idx="1">
                  <c:v>Res4.4</c:v>
                </c:pt>
              </c:strCache>
            </c:strRef>
          </c:cat>
          <c:val>
            <c:numRef>
              <c:f>Sheet1!$E$2:$E$5</c:f>
              <c:numCache>
                <c:formatCode>General</c:formatCode>
                <c:ptCount val="4"/>
                <c:pt idx="0">
                  <c:v>57</c:v>
                </c:pt>
                <c:pt idx="1">
                  <c:v>64</c:v>
                </c:pt>
              </c:numCache>
            </c:numRef>
          </c:val>
          <c:extLst>
            <c:ext xmlns:c16="http://schemas.microsoft.com/office/drawing/2014/chart" uri="{C3380CC4-5D6E-409C-BE32-E72D297353CC}">
              <c16:uniqueId val="{00000003-16E8-4966-B8FD-365827EC45E8}"/>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4.1</c:v>
                </c:pt>
                <c:pt idx="1">
                  <c:v>Res4.4</c:v>
                </c:pt>
              </c:strCache>
            </c:strRef>
          </c:cat>
          <c:val>
            <c:numRef>
              <c:f>Sheet1!$F$2:$F$5</c:f>
              <c:numCache>
                <c:formatCode>General</c:formatCode>
                <c:ptCount val="4"/>
                <c:pt idx="0">
                  <c:v>7</c:v>
                </c:pt>
                <c:pt idx="1">
                  <c:v>7</c:v>
                </c:pt>
              </c:numCache>
            </c:numRef>
          </c:val>
          <c:extLst>
            <c:ext xmlns:c16="http://schemas.microsoft.com/office/drawing/2014/chart" uri="{C3380CC4-5D6E-409C-BE32-E72D297353CC}">
              <c16:uniqueId val="{00000004-16E8-4966-B8FD-365827EC45E8}"/>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4.1</c:v>
                </c:pt>
                <c:pt idx="1">
                  <c:v>Res4.4</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5-16E8-4966-B8FD-365827EC45E8}"/>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layout>
        <c:manualLayout>
          <c:xMode val="edge"/>
          <c:yMode val="edge"/>
          <c:x val="5.7912224835139123E-2"/>
          <c:y val="0.85602842913210941"/>
          <c:w val="0.88417539242834475"/>
          <c:h val="9.24090740397961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5.1</c:v>
                </c:pt>
                <c:pt idx="1">
                  <c:v>Res 5.3</c:v>
                </c:pt>
                <c:pt idx="2">
                  <c:v>Res 5.4</c:v>
                </c:pt>
              </c:strCache>
            </c:strRef>
          </c:cat>
          <c:val>
            <c:numRef>
              <c:f>Sheet1!$B$2:$B$5</c:f>
              <c:numCache>
                <c:formatCode>General</c:formatCode>
                <c:ptCount val="4"/>
                <c:pt idx="0">
                  <c:v>29</c:v>
                </c:pt>
                <c:pt idx="1">
                  <c:v>7</c:v>
                </c:pt>
                <c:pt idx="2">
                  <c:v>0</c:v>
                </c:pt>
              </c:numCache>
            </c:numRef>
          </c:val>
          <c:extLst>
            <c:ext xmlns:c16="http://schemas.microsoft.com/office/drawing/2014/chart" uri="{C3380CC4-5D6E-409C-BE32-E72D297353CC}">
              <c16:uniqueId val="{00000000-9E94-43A0-A93C-14575717F112}"/>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5.1</c:v>
                </c:pt>
                <c:pt idx="1">
                  <c:v>Res 5.3</c:v>
                </c:pt>
                <c:pt idx="2">
                  <c:v>Res 5.4</c:v>
                </c:pt>
              </c:strCache>
            </c:strRef>
          </c:cat>
          <c:val>
            <c:numRef>
              <c:f>Sheet1!$C$2:$C$5</c:f>
              <c:numCache>
                <c:formatCode>General</c:formatCode>
                <c:ptCount val="4"/>
                <c:pt idx="0">
                  <c:v>14</c:v>
                </c:pt>
                <c:pt idx="1">
                  <c:v>0</c:v>
                </c:pt>
                <c:pt idx="2">
                  <c:v>7</c:v>
                </c:pt>
              </c:numCache>
            </c:numRef>
          </c:val>
          <c:extLst>
            <c:ext xmlns:c16="http://schemas.microsoft.com/office/drawing/2014/chart" uri="{C3380CC4-5D6E-409C-BE32-E72D297353CC}">
              <c16:uniqueId val="{00000001-9E94-43A0-A93C-14575717F112}"/>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5.1</c:v>
                </c:pt>
                <c:pt idx="1">
                  <c:v>Res 5.3</c:v>
                </c:pt>
                <c:pt idx="2">
                  <c:v>Res 5.4</c:v>
                </c:pt>
              </c:strCache>
            </c:strRef>
          </c:cat>
          <c:val>
            <c:numRef>
              <c:f>Sheet1!$D$2:$D$5</c:f>
              <c:numCache>
                <c:formatCode>General</c:formatCode>
                <c:ptCount val="4"/>
                <c:pt idx="0">
                  <c:v>14</c:v>
                </c:pt>
                <c:pt idx="1">
                  <c:v>7</c:v>
                </c:pt>
                <c:pt idx="2">
                  <c:v>7</c:v>
                </c:pt>
              </c:numCache>
            </c:numRef>
          </c:val>
          <c:extLst>
            <c:ext xmlns:c16="http://schemas.microsoft.com/office/drawing/2014/chart" uri="{C3380CC4-5D6E-409C-BE32-E72D297353CC}">
              <c16:uniqueId val="{00000002-9E94-43A0-A93C-14575717F112}"/>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5.1</c:v>
                </c:pt>
                <c:pt idx="1">
                  <c:v>Res 5.3</c:v>
                </c:pt>
                <c:pt idx="2">
                  <c:v>Res 5.4</c:v>
                </c:pt>
              </c:strCache>
            </c:strRef>
          </c:cat>
          <c:val>
            <c:numRef>
              <c:f>Sheet1!$E$2:$E$5</c:f>
              <c:numCache>
                <c:formatCode>General</c:formatCode>
                <c:ptCount val="4"/>
                <c:pt idx="0">
                  <c:v>36</c:v>
                </c:pt>
                <c:pt idx="1">
                  <c:v>79</c:v>
                </c:pt>
                <c:pt idx="2">
                  <c:v>7</c:v>
                </c:pt>
              </c:numCache>
            </c:numRef>
          </c:val>
          <c:extLst>
            <c:ext xmlns:c16="http://schemas.microsoft.com/office/drawing/2014/chart" uri="{C3380CC4-5D6E-409C-BE32-E72D297353CC}">
              <c16:uniqueId val="{00000003-9E94-43A0-A93C-14575717F112}"/>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5.1</c:v>
                </c:pt>
                <c:pt idx="1">
                  <c:v>Res 5.3</c:v>
                </c:pt>
                <c:pt idx="2">
                  <c:v>Res 5.4</c:v>
                </c:pt>
              </c:strCache>
            </c:strRef>
          </c:cat>
          <c:val>
            <c:numRef>
              <c:f>Sheet1!$F$2:$F$5</c:f>
              <c:numCache>
                <c:formatCode>General</c:formatCode>
                <c:ptCount val="4"/>
                <c:pt idx="0">
                  <c:v>7</c:v>
                </c:pt>
                <c:pt idx="1">
                  <c:v>7</c:v>
                </c:pt>
                <c:pt idx="2">
                  <c:v>79</c:v>
                </c:pt>
              </c:numCache>
            </c:numRef>
          </c:val>
          <c:extLst>
            <c:ext xmlns:c16="http://schemas.microsoft.com/office/drawing/2014/chart" uri="{C3380CC4-5D6E-409C-BE32-E72D297353CC}">
              <c16:uniqueId val="{00000004-9E94-43A0-A93C-14575717F112}"/>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5.1</c:v>
                </c:pt>
                <c:pt idx="1">
                  <c:v>Res 5.3</c:v>
                </c:pt>
                <c:pt idx="2">
                  <c:v>Res 5.4</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9E94-43A0-A93C-14575717F112}"/>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2026/04/09</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4/9/2026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val="16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216609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GB"/>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7907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17611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711629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70744"/>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262420" y="3819361"/>
            <a:ext cx="35970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      Name Surname</a:t>
            </a:r>
          </a:p>
          <a:p>
            <a:pPr eaLnBrk="1" hangingPunct="1"/>
            <a:r>
              <a:rPr lang="en-US" sz="1200" dirty="0">
                <a:solidFill>
                  <a:srgbClr val="FFFFFF"/>
                </a:solidFill>
              </a:rPr>
              <a:t>Designation:	       Regional Head:  KwaZulu Natal</a:t>
            </a:r>
          </a:p>
        </p:txBody>
      </p:sp>
      <p:sp>
        <p:nvSpPr>
          <p:cNvPr id="6" name="TextBox 5">
            <a:extLst>
              <a:ext uri="{FF2B5EF4-FFF2-40B4-BE49-F238E27FC236}">
                <a16:creationId xmlns:a16="http://schemas.microsoft.com/office/drawing/2014/main" id="{D928070B-9216-966B-632D-CF6BCD6C6209}"/>
              </a:ext>
            </a:extLst>
          </p:cNvPr>
          <p:cNvSpPr txBox="1"/>
          <p:nvPr/>
        </p:nvSpPr>
        <p:spPr>
          <a:xfrm>
            <a:off x="6896100" y="1236784"/>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921500" y="1541584"/>
            <a:ext cx="5270500" cy="1569660"/>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IMPLEMENTATION OF THE 2025</a:t>
            </a:r>
          </a:p>
          <a:p>
            <a:pPr algn="r"/>
            <a:r>
              <a:rPr lang="en-US" sz="2400" b="1" dirty="0">
                <a:solidFill>
                  <a:srgbClr val="CCFFCC"/>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KwaZulu Natal Report</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D656-F988-0074-2948-433F1D0ED5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125829D-65D0-7842-B15C-3D5183CE52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79C5D2D-022F-5648-F4F5-53C584A5C9CF}"/>
              </a:ext>
            </a:extLst>
          </p:cNvPr>
          <p:cNvSpPr txBox="1">
            <a:spLocks/>
          </p:cNvSpPr>
          <p:nvPr/>
        </p:nvSpPr>
        <p:spPr bwMode="auto">
          <a:xfrm>
            <a:off x="0" y="294372"/>
            <a:ext cx="12066104"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(4)</a:t>
            </a:r>
          </a:p>
        </p:txBody>
      </p:sp>
      <p:graphicFrame>
        <p:nvGraphicFramePr>
          <p:cNvPr id="4" name="Chart 3">
            <a:extLst>
              <a:ext uri="{FF2B5EF4-FFF2-40B4-BE49-F238E27FC236}">
                <a16:creationId xmlns:a16="http://schemas.microsoft.com/office/drawing/2014/main" id="{2D405B56-D6B1-E0FC-53E8-0B2DD76DC1C3}"/>
              </a:ext>
            </a:extLst>
          </p:cNvPr>
          <p:cNvGraphicFramePr/>
          <p:nvPr>
            <p:extLst>
              <p:ext uri="{D42A27DB-BD31-4B8C-83A1-F6EECF244321}">
                <p14:modId xmlns:p14="http://schemas.microsoft.com/office/powerpoint/2010/main" val="2486550901"/>
              </p:ext>
            </p:extLst>
          </p:nvPr>
        </p:nvGraphicFramePr>
        <p:xfrm>
          <a:off x="172719" y="657225"/>
          <a:ext cx="7409179"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a:extLst>
              <a:ext uri="{FF2B5EF4-FFF2-40B4-BE49-F238E27FC236}">
                <a16:creationId xmlns:a16="http://schemas.microsoft.com/office/drawing/2014/main" id="{E4F4D2BB-9449-F764-8C4C-AAA209A52641}"/>
              </a:ext>
            </a:extLst>
          </p:cNvPr>
          <p:cNvSpPr txBox="1">
            <a:spLocks noChangeArrowheads="1"/>
          </p:cNvSpPr>
          <p:nvPr/>
        </p:nvSpPr>
        <p:spPr bwMode="auto">
          <a:xfrm>
            <a:off x="7496174" y="839722"/>
            <a:ext cx="4401481" cy="590931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1800" dirty="0"/>
              <a:t>(3.14) 43% of WSAs/WSP have not started to implement the local government </a:t>
            </a:r>
            <a:r>
              <a:rPr lang="en-US" sz="1800" dirty="0" err="1"/>
              <a:t>professionalisation</a:t>
            </a:r>
            <a:r>
              <a:rPr lang="en-US" sz="1800" dirty="0"/>
              <a:t> framework, 36% have started (&lt;50%), 7% have made good progress (&gt;50%) and 14% are implementing the framework</a:t>
            </a:r>
          </a:p>
          <a:p>
            <a:pPr algn="just"/>
            <a:r>
              <a:rPr lang="en-US" sz="1800" dirty="0"/>
              <a:t>(3.17) 21% of WSAs reported having started (&lt;50%) to </a:t>
            </a:r>
            <a:r>
              <a:rPr lang="en-US" sz="1800" dirty="0" err="1"/>
              <a:t>prioritise</a:t>
            </a:r>
            <a:r>
              <a:rPr lang="en-US" sz="1800" dirty="0"/>
              <a:t> creation and filling of key technical positions, 14% reporting making good progress (&gt;50%) and 36% have </a:t>
            </a:r>
            <a:r>
              <a:rPr lang="en-US" sz="1800" dirty="0" err="1"/>
              <a:t>prioritised</a:t>
            </a:r>
            <a:r>
              <a:rPr lang="en-US" sz="1800" dirty="0"/>
              <a:t> the creation and filling of key technical positions.   29% of WSAs have not started</a:t>
            </a:r>
          </a:p>
          <a:p>
            <a:pPr algn="just"/>
            <a:r>
              <a:rPr lang="en-US" sz="1800" dirty="0"/>
              <a:t>(3.18) 29% of WSAs reported not having started to review their bylaws with regard to enforcement of water and sanitation policies, 21% have reported having started such reviews and 29% reporting making good progress (&gt;50%). 21% report having reviewed their bylaws</a:t>
            </a:r>
          </a:p>
        </p:txBody>
      </p:sp>
    </p:spTree>
    <p:extLst>
      <p:ext uri="{BB962C8B-B14F-4D97-AF65-F5344CB8AC3E}">
        <p14:creationId xmlns:p14="http://schemas.microsoft.com/office/powerpoint/2010/main" val="423160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5577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7581900" y="1356793"/>
            <a:ext cx="4315756" cy="45531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(4.1) 57% of WSAs report working with business and civil society leaders. 29% have reported that they are starting to work with these leaders while 14% have reported not yet starting with this action</a:t>
            </a:r>
          </a:p>
          <a:p>
            <a:pPr eaLnBrk="1" hangingPunct="1">
              <a:lnSpc>
                <a:spcPts val="2475"/>
              </a:lnSpc>
            </a:pPr>
            <a:endParaRPr lang="en-US" sz="1800" dirty="0"/>
          </a:p>
          <a:p>
            <a:pPr algn="just" eaLnBrk="1" hangingPunct="1">
              <a:lnSpc>
                <a:spcPts val="2475"/>
              </a:lnSpc>
            </a:pPr>
            <a:r>
              <a:rPr lang="en-US" sz="1800" dirty="0"/>
              <a:t>(4.4) 21% of WSAs reported having started to work with local business and civil society to address W&amp;S challenges, 57% of WSAs reported working with local business and civil society. 7% of WSAs have made good progress (&gt;50%). 14% of WSAs reported not having started </a:t>
            </a:r>
          </a:p>
        </p:txBody>
      </p:sp>
      <p:graphicFrame>
        <p:nvGraphicFramePr>
          <p:cNvPr id="3" name="Chart 2">
            <a:extLst>
              <a:ext uri="{FF2B5EF4-FFF2-40B4-BE49-F238E27FC236}">
                <a16:creationId xmlns:a16="http://schemas.microsoft.com/office/drawing/2014/main" id="{81362998-2DA8-3290-4BE3-0438AD552933}"/>
              </a:ext>
            </a:extLst>
          </p:cNvPr>
          <p:cNvGraphicFramePr/>
          <p:nvPr>
            <p:extLst>
              <p:ext uri="{D42A27DB-BD31-4B8C-83A1-F6EECF244321}">
                <p14:modId xmlns:p14="http://schemas.microsoft.com/office/powerpoint/2010/main" val="1909387720"/>
              </p:ext>
            </p:extLst>
          </p:nvPr>
        </p:nvGraphicFramePr>
        <p:xfrm>
          <a:off x="137308" y="1076113"/>
          <a:ext cx="7444591"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311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474A-7B90-CD9E-0C18-5493F5FA483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E7F436-CB03-7EA4-B3B7-C6BEAE9EABD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F688C78-5765-B1A4-EC20-CB1A8ACEBB7B}"/>
              </a:ext>
            </a:extLst>
          </p:cNvPr>
          <p:cNvSpPr txBox="1">
            <a:spLocks/>
          </p:cNvSpPr>
          <p:nvPr/>
        </p:nvSpPr>
        <p:spPr bwMode="auto">
          <a:xfrm>
            <a:off x="-1" y="363220"/>
            <a:ext cx="11897655"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graphicFrame>
        <p:nvGraphicFramePr>
          <p:cNvPr id="3" name="Chart 2">
            <a:extLst>
              <a:ext uri="{FF2B5EF4-FFF2-40B4-BE49-F238E27FC236}">
                <a16:creationId xmlns:a16="http://schemas.microsoft.com/office/drawing/2014/main" id="{EE644F43-484E-D589-AD18-9D36F1330747}"/>
              </a:ext>
            </a:extLst>
          </p:cNvPr>
          <p:cNvGraphicFramePr/>
          <p:nvPr>
            <p:extLst>
              <p:ext uri="{D42A27DB-BD31-4B8C-83A1-F6EECF244321}">
                <p14:modId xmlns:p14="http://schemas.microsoft.com/office/powerpoint/2010/main" val="2741127069"/>
              </p:ext>
            </p:extLst>
          </p:nvPr>
        </p:nvGraphicFramePr>
        <p:xfrm>
          <a:off x="0" y="496924"/>
          <a:ext cx="7591424"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E59B6BC3-060F-22E9-C840-6B36CC3A866E}"/>
              </a:ext>
            </a:extLst>
          </p:cNvPr>
          <p:cNvSpPr txBox="1">
            <a:spLocks noChangeArrowheads="1"/>
          </p:cNvSpPr>
          <p:nvPr/>
        </p:nvSpPr>
        <p:spPr bwMode="auto">
          <a:xfrm>
            <a:off x="7448551" y="839865"/>
            <a:ext cx="4551678" cy="583557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(5.1) 43% of WSAs reported having started to develop an infrastructure security strategy, with 21% reported making good progress (&gt;50%)  against this resolution, 21%  reported no progress and 14% of WSAs reported achieving this target</a:t>
            </a:r>
          </a:p>
          <a:p>
            <a:pPr algn="just" eaLnBrk="1" hangingPunct="1">
              <a:lnSpc>
                <a:spcPts val="2475"/>
              </a:lnSpc>
            </a:pPr>
            <a:endParaRPr lang="en-US" sz="1800" dirty="0"/>
          </a:p>
          <a:p>
            <a:pPr algn="just" eaLnBrk="1" hangingPunct="1">
              <a:lnSpc>
                <a:spcPts val="2475"/>
              </a:lnSpc>
            </a:pPr>
            <a:r>
              <a:rPr lang="en-US" sz="1800" dirty="0"/>
              <a:t>(5.3) 86% of WSAs reported implementing community and awareness </a:t>
            </a:r>
            <a:r>
              <a:rPr lang="en-US" sz="1800" dirty="0" err="1"/>
              <a:t>programmes</a:t>
            </a:r>
            <a:r>
              <a:rPr lang="en-US" sz="1800" dirty="0"/>
              <a:t>, 7% of WSAs have commenced with the development of such </a:t>
            </a:r>
            <a:r>
              <a:rPr lang="en-US" sz="1800" dirty="0" err="1"/>
              <a:t>programmes</a:t>
            </a:r>
            <a:r>
              <a:rPr lang="en-US" sz="1800" dirty="0"/>
              <a:t>. 7% (1 WSA) did not yet commence with this action</a:t>
            </a:r>
          </a:p>
          <a:p>
            <a:pPr algn="just" eaLnBrk="1" hangingPunct="1">
              <a:lnSpc>
                <a:spcPts val="2475"/>
              </a:lnSpc>
            </a:pPr>
            <a:endParaRPr lang="en-US" sz="1800"/>
          </a:p>
          <a:p>
            <a:pPr algn="just" eaLnBrk="1" hangingPunct="1">
              <a:lnSpc>
                <a:spcPts val="2475"/>
              </a:lnSpc>
            </a:pPr>
            <a:r>
              <a:rPr lang="en-US" sz="1800"/>
              <a:t>(</a:t>
            </a:r>
            <a:r>
              <a:rPr lang="en-US" sz="1800" dirty="0"/>
              <a:t>5.4) 21% of WSAs reported having started with establishing water committees.  21% have established water committees. 57% of WSAs reported no progress</a:t>
            </a:r>
          </a:p>
        </p:txBody>
      </p:sp>
    </p:spTree>
    <p:extLst>
      <p:ext uri="{BB962C8B-B14F-4D97-AF65-F5344CB8AC3E}">
        <p14:creationId xmlns:p14="http://schemas.microsoft.com/office/powerpoint/2010/main" val="93387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480D2-629A-9076-F25F-439CF94A5E15}"/>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681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AD681-B194-A946-D02F-B8BDA7F86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4734588-6E37-705D-CA2C-6078639E812A}"/>
              </a:ext>
            </a:extLst>
          </p:cNvPr>
          <p:cNvSpPr>
            <a:spLocks noGrp="1"/>
          </p:cNvSpPr>
          <p:nvPr>
            <p:ph type="title"/>
          </p:nvPr>
        </p:nvSpPr>
        <p:spPr>
          <a:xfrm>
            <a:off x="290023" y="168348"/>
            <a:ext cx="10972800" cy="542262"/>
          </a:xfrm>
        </p:spPr>
        <p:txBody>
          <a:bodyPr/>
          <a:lstStyle/>
          <a:p>
            <a:pPr algn="l"/>
            <a:r>
              <a:rPr lang="en-ZA" sz="2000" dirty="0">
                <a:latin typeface="+mn-lt"/>
              </a:rPr>
              <a:t>Water Service Authorities in the KwaZulu Natal Province</a:t>
            </a:r>
          </a:p>
        </p:txBody>
      </p:sp>
      <p:sp>
        <p:nvSpPr>
          <p:cNvPr id="4" name="Content Placeholder 3">
            <a:extLst>
              <a:ext uri="{FF2B5EF4-FFF2-40B4-BE49-F238E27FC236}">
                <a16:creationId xmlns:a16="http://schemas.microsoft.com/office/drawing/2014/main" id="{11A110CB-EF58-BFEC-00AE-ED54DE06F1B9}"/>
              </a:ext>
            </a:extLst>
          </p:cNvPr>
          <p:cNvSpPr>
            <a:spLocks noGrp="1"/>
          </p:cNvSpPr>
          <p:nvPr>
            <p:ph sz="quarter" idx="13"/>
          </p:nvPr>
        </p:nvSpPr>
        <p:spPr>
          <a:xfrm>
            <a:off x="290023" y="779131"/>
            <a:ext cx="11698777" cy="5808921"/>
          </a:xfrm>
        </p:spPr>
        <p:txBody>
          <a:bodyPr numCol="2"/>
          <a:lstStyle/>
          <a:p>
            <a:r>
              <a:rPr lang="en-ZA" dirty="0"/>
              <a:t>Amajuba District Municipality</a:t>
            </a:r>
          </a:p>
          <a:p>
            <a:r>
              <a:rPr lang="en-ZA" dirty="0"/>
              <a:t>eThekwini Metropolitan Municipality</a:t>
            </a:r>
          </a:p>
          <a:p>
            <a:r>
              <a:rPr lang="en-ZA" dirty="0"/>
              <a:t>Harry Gwala District Municipality</a:t>
            </a:r>
          </a:p>
          <a:p>
            <a:r>
              <a:rPr lang="en-ZA" dirty="0"/>
              <a:t>iLembe District Municipality</a:t>
            </a:r>
          </a:p>
          <a:p>
            <a:r>
              <a:rPr lang="en-ZA" dirty="0"/>
              <a:t>King Cetshwayo District Municipality</a:t>
            </a:r>
          </a:p>
          <a:p>
            <a:r>
              <a:rPr lang="en-ZA" dirty="0"/>
              <a:t>Msunduzi Local Municipality</a:t>
            </a:r>
          </a:p>
          <a:p>
            <a:r>
              <a:rPr lang="en-ZA" dirty="0"/>
              <a:t>Newcastle Local Municipality</a:t>
            </a:r>
          </a:p>
          <a:p>
            <a:r>
              <a:rPr lang="en-ZA" dirty="0"/>
              <a:t>Ugu District Municipality</a:t>
            </a:r>
          </a:p>
          <a:p>
            <a:r>
              <a:rPr lang="en-ZA" dirty="0"/>
              <a:t>uMgungundlovu District Municipality</a:t>
            </a:r>
          </a:p>
          <a:p>
            <a:r>
              <a:rPr lang="en-ZA" dirty="0" err="1"/>
              <a:t>uMhlathuze</a:t>
            </a:r>
            <a:r>
              <a:rPr lang="en-ZA" dirty="0"/>
              <a:t> Local Municipality</a:t>
            </a:r>
          </a:p>
          <a:p>
            <a:r>
              <a:rPr lang="en-ZA" dirty="0" err="1"/>
              <a:t>Umkhanyakude</a:t>
            </a:r>
            <a:r>
              <a:rPr lang="en-ZA" dirty="0"/>
              <a:t> District Municipality</a:t>
            </a:r>
          </a:p>
          <a:p>
            <a:r>
              <a:rPr lang="en-ZA" dirty="0" err="1"/>
              <a:t>Umzinyathi</a:t>
            </a:r>
            <a:r>
              <a:rPr lang="en-ZA" dirty="0"/>
              <a:t> District Municipality</a:t>
            </a:r>
          </a:p>
          <a:p>
            <a:r>
              <a:rPr lang="en-ZA" dirty="0" err="1"/>
              <a:t>Uthukela</a:t>
            </a:r>
            <a:r>
              <a:rPr lang="en-ZA" dirty="0"/>
              <a:t> District Municipality</a:t>
            </a:r>
          </a:p>
          <a:p>
            <a:r>
              <a:rPr lang="en-ZA" dirty="0"/>
              <a:t>Zululand District Municipality</a:t>
            </a:r>
          </a:p>
          <a:p>
            <a:pPr marL="0" indent="0">
              <a:buNone/>
            </a:pPr>
            <a:endParaRPr lang="en-ZA" dirty="0"/>
          </a:p>
          <a:p>
            <a:endParaRPr lang="en-ZA" dirty="0"/>
          </a:p>
          <a:p>
            <a:endParaRPr lang="en-ZA" dirty="0"/>
          </a:p>
        </p:txBody>
      </p:sp>
    </p:spTree>
    <p:extLst>
      <p:ext uri="{BB962C8B-B14F-4D97-AF65-F5344CB8AC3E}">
        <p14:creationId xmlns:p14="http://schemas.microsoft.com/office/powerpoint/2010/main" val="13925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513952"/>
            <a:ext cx="112718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Authorities in 2025 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566952"/>
            <a:ext cx="11660358" cy="4001095"/>
          </a:xfrm>
          <a:prstGeom prst="rect">
            <a:avLst/>
          </a:prstGeom>
          <a:noFill/>
        </p:spPr>
        <p:txBody>
          <a:bodyPr wrap="square">
            <a:spAutoFit/>
          </a:bodyPr>
          <a:lstStyle/>
          <a:p>
            <a:pPr marL="457200" marR="0" lvl="0"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Service Authorities were grouped based on performance measured in the 2023 Full Blue Drop and 2022 Full Green Drop (2024)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1 (2a): This group consists of 67 municipalities that scored critical on average across their water supply systems and/or wastewater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2 (2b): This group consist of thirty-eight municipalities that scored poor on average across their water  supply systems and/or wastewater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3 (2c in 2025): This group consists of 27 municipalities that scored average across their 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4 (2d in 2025): This group consist of twelve municipalities which either scored good or excellent on average across their water supply systems and wastewater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0375"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B9C7A-5267-7324-B313-AB0EA2B7F643}"/>
              </a:ext>
            </a:extLst>
          </p:cNvPr>
          <p:cNvSpPr>
            <a:spLocks noGrp="1"/>
          </p:cNvSpPr>
          <p:nvPr>
            <p:ph type="sldNum" sz="quarter" idx="12"/>
          </p:nvPr>
        </p:nvSpPr>
        <p:spPr>
          <a:xfrm>
            <a:off x="11389360" y="657987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2991C77F-48E8-B214-02CE-2428EF8A9677}"/>
              </a:ext>
            </a:extLst>
          </p:cNvPr>
          <p:cNvSpPr txBox="1"/>
          <p:nvPr/>
        </p:nvSpPr>
        <p:spPr>
          <a:xfrm>
            <a:off x="415636" y="282633"/>
            <a:ext cx="85159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Distribution of KwaZulu Natal Province WSAs in Group 2 of the Water Indaba</a:t>
            </a:r>
          </a:p>
        </p:txBody>
      </p:sp>
      <p:graphicFrame>
        <p:nvGraphicFramePr>
          <p:cNvPr id="6" name="Chart 5">
            <a:extLst>
              <a:ext uri="{FF2B5EF4-FFF2-40B4-BE49-F238E27FC236}">
                <a16:creationId xmlns:a16="http://schemas.microsoft.com/office/drawing/2014/main" id="{E3131D6C-8EF4-4EBB-AAFD-584529581044}"/>
              </a:ext>
            </a:extLst>
          </p:cNvPr>
          <p:cNvGraphicFramePr/>
          <p:nvPr>
            <p:extLst>
              <p:ext uri="{D42A27DB-BD31-4B8C-83A1-F6EECF244321}">
                <p14:modId xmlns:p14="http://schemas.microsoft.com/office/powerpoint/2010/main" val="2933905774"/>
              </p:ext>
            </p:extLst>
          </p:nvPr>
        </p:nvGraphicFramePr>
        <p:xfrm>
          <a:off x="1934091" y="682743"/>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637D17C3-769F-C5E4-0A7F-326EBC8787AE}"/>
              </a:ext>
            </a:extLst>
          </p:cNvPr>
          <p:cNvSpPr txBox="1"/>
          <p:nvPr/>
        </p:nvSpPr>
        <p:spPr>
          <a:xfrm>
            <a:off x="9177193" y="3102963"/>
            <a:ext cx="2736735" cy="1938992"/>
          </a:xfrm>
          <a:prstGeom prst="rect">
            <a:avLst/>
          </a:prstGeom>
          <a:solidFill>
            <a:srgbClr val="FFC1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Amajuba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King Cetshwayo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Ugu</a:t>
            </a:r>
            <a:r>
              <a:rPr kumimoji="0" lang="en-ZA" sz="2000" b="0" i="0" u="none" strike="noStrike" kern="1200" cap="none" spc="0" normalizeH="0" baseline="0" noProof="0" dirty="0">
                <a:ln>
                  <a:noFill/>
                </a:ln>
                <a:solidFill>
                  <a:prstClr val="black"/>
                </a:solidFill>
                <a:effectLst/>
                <a:uLnTx/>
                <a:uFillTx/>
                <a:latin typeface="Calibri"/>
                <a:ea typeface="+mn-ea"/>
                <a:cs typeface="+mn-cs"/>
              </a:rPr>
              <a:t>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err="1">
                <a:solidFill>
                  <a:prstClr val="black"/>
                </a:solidFill>
                <a:latin typeface="Calibri"/>
              </a:rPr>
              <a:t>Uthukela</a:t>
            </a:r>
            <a:r>
              <a:rPr lang="en-ZA" sz="2000" dirty="0">
                <a:solidFill>
                  <a:prstClr val="black"/>
                </a:solidFill>
                <a:latin typeface="Calibri"/>
              </a:rPr>
              <a:t> DM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DB9D090-450F-8694-D8FF-68E11962872D}"/>
              </a:ext>
            </a:extLst>
          </p:cNvPr>
          <p:cNvSpPr txBox="1"/>
          <p:nvPr/>
        </p:nvSpPr>
        <p:spPr>
          <a:xfrm>
            <a:off x="262308" y="3854641"/>
            <a:ext cx="3343565" cy="2862322"/>
          </a:xfrm>
          <a:prstGeom prst="rect">
            <a:avLst/>
          </a:prstGeom>
          <a:solidFill>
            <a:schemeClr val="bg1">
              <a:lumMod val="9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Average: Group 2c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eThekwini MM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Harry Gwala DM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iLembe DM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Msunduzi LM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err="1">
                <a:ln>
                  <a:noFill/>
                </a:ln>
                <a:solidFill>
                  <a:prstClr val="black"/>
                </a:solidFill>
                <a:effectLst/>
                <a:uLnTx/>
                <a:uFillTx/>
                <a:latin typeface="Calibri"/>
                <a:ea typeface="+mn-ea"/>
                <a:cs typeface="+mn-cs"/>
              </a:rPr>
              <a:t>Newcasle</a:t>
            </a:r>
            <a:r>
              <a:rPr kumimoji="0" lang="en-ZA" sz="2000" i="0" u="none" strike="noStrike" kern="1200" cap="none" spc="0" normalizeH="0" baseline="0" noProof="0" dirty="0">
                <a:ln>
                  <a:noFill/>
                </a:ln>
                <a:solidFill>
                  <a:prstClr val="black"/>
                </a:solidFill>
                <a:effectLst/>
                <a:uLnTx/>
                <a:uFillTx/>
                <a:latin typeface="Calibri"/>
                <a:ea typeface="+mn-ea"/>
                <a:cs typeface="+mn-cs"/>
              </a:rPr>
              <a:t> LM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err="1">
                <a:solidFill>
                  <a:prstClr val="black"/>
                </a:solidFill>
                <a:latin typeface="Calibri"/>
              </a:rPr>
              <a:t>uMhlathuze</a:t>
            </a:r>
            <a:r>
              <a:rPr lang="en-ZA" sz="2000" dirty="0">
                <a:solidFill>
                  <a:prstClr val="black"/>
                </a:solidFill>
                <a:latin typeface="Calibri"/>
              </a:rPr>
              <a:t> LM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32AC4841-FB50-E9C8-1C92-26ECEE4D6AB5}"/>
              </a:ext>
            </a:extLst>
          </p:cNvPr>
          <p:cNvSpPr txBox="1"/>
          <p:nvPr/>
        </p:nvSpPr>
        <p:spPr>
          <a:xfrm>
            <a:off x="262307" y="851169"/>
            <a:ext cx="3343565" cy="1015663"/>
          </a:xfrm>
          <a:prstGeom prst="rect">
            <a:avLst/>
          </a:prstGeom>
          <a:solidFill>
            <a:srgbClr val="92D05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Good &amp; Excellent: Group 2d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err="1">
                <a:ln>
                  <a:noFill/>
                </a:ln>
                <a:solidFill>
                  <a:prstClr val="black"/>
                </a:solidFill>
                <a:effectLst/>
                <a:uLnTx/>
                <a:uFillTx/>
                <a:latin typeface="Calibri"/>
                <a:ea typeface="+mn-ea"/>
                <a:cs typeface="+mn-cs"/>
              </a:rPr>
              <a:t>Umgungundlovu</a:t>
            </a:r>
            <a:r>
              <a:rPr kumimoji="0" lang="en-ZA" sz="2000" i="0" u="none" strike="noStrike" kern="1200" cap="none" spc="0" normalizeH="0" baseline="0" noProof="0" dirty="0">
                <a:ln>
                  <a:noFill/>
                </a:ln>
                <a:solidFill>
                  <a:prstClr val="black"/>
                </a:solidFill>
                <a:effectLst/>
                <a:uLnTx/>
                <a:uFillTx/>
                <a:latin typeface="Calibri"/>
                <a:ea typeface="+mn-ea"/>
                <a:cs typeface="+mn-cs"/>
              </a:rPr>
              <a:t> DM</a:t>
            </a:r>
          </a:p>
        </p:txBody>
      </p:sp>
      <p:sp>
        <p:nvSpPr>
          <p:cNvPr id="5" name="TextBox 4">
            <a:extLst>
              <a:ext uri="{FF2B5EF4-FFF2-40B4-BE49-F238E27FC236}">
                <a16:creationId xmlns:a16="http://schemas.microsoft.com/office/drawing/2014/main" id="{3BAD2EB0-3F54-E77D-7E11-5BB361C3D81B}"/>
              </a:ext>
            </a:extLst>
          </p:cNvPr>
          <p:cNvSpPr txBox="1"/>
          <p:nvPr/>
        </p:nvSpPr>
        <p:spPr>
          <a:xfrm>
            <a:off x="8495811" y="756590"/>
            <a:ext cx="2736735" cy="1631216"/>
          </a:xfrm>
          <a:prstGeom prst="rect">
            <a:avLst/>
          </a:prstGeom>
          <a:solidFill>
            <a:srgbClr val="FF00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Umkhanyakude</a:t>
            </a:r>
            <a:r>
              <a:rPr kumimoji="0" lang="en-ZA" sz="2000" b="0" i="0" u="none" strike="noStrike" kern="1200" cap="none" spc="0" normalizeH="0" baseline="0" noProof="0" dirty="0">
                <a:ln>
                  <a:noFill/>
                </a:ln>
                <a:solidFill>
                  <a:prstClr val="black"/>
                </a:solidFill>
                <a:effectLst/>
                <a:uLnTx/>
                <a:uFillTx/>
                <a:latin typeface="Calibri"/>
                <a:ea typeface="+mn-ea"/>
                <a:cs typeface="+mn-cs"/>
              </a:rPr>
              <a:t>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err="1">
                <a:solidFill>
                  <a:prstClr val="black"/>
                </a:solidFill>
                <a:latin typeface="Calibri"/>
              </a:rPr>
              <a:t>Umzinyathi</a:t>
            </a:r>
            <a:r>
              <a:rPr lang="en-ZA" sz="2000" dirty="0">
                <a:solidFill>
                  <a:prstClr val="black"/>
                </a:solidFill>
                <a:latin typeface="Calibri"/>
              </a:rPr>
              <a:t> DM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Zululand DM</a:t>
            </a:r>
          </a:p>
        </p:txBody>
      </p:sp>
    </p:spTree>
    <p:extLst>
      <p:ext uri="{BB962C8B-B14F-4D97-AF65-F5344CB8AC3E}">
        <p14:creationId xmlns:p14="http://schemas.microsoft.com/office/powerpoint/2010/main" val="362088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9165E-A3D0-FD2D-2A34-B6C6F819C21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 name="Content Placeholder 2">
            <a:extLst>
              <a:ext uri="{FF2B5EF4-FFF2-40B4-BE49-F238E27FC236}">
                <a16:creationId xmlns:a16="http://schemas.microsoft.com/office/drawing/2014/main" id="{B77A197C-C9F5-C7AD-F554-962A264145F7}"/>
              </a:ext>
            </a:extLst>
          </p:cNvPr>
          <p:cNvSpPr txBox="1">
            <a:spLocks/>
          </p:cNvSpPr>
          <p:nvPr/>
        </p:nvSpPr>
        <p:spPr bwMode="auto">
          <a:xfrm>
            <a:off x="167779" y="504901"/>
            <a:ext cx="108813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3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Arial" charset="0"/>
              </a:rPr>
              <a:t>Tracking progress</a:t>
            </a:r>
          </a:p>
        </p:txBody>
      </p:sp>
      <p:sp>
        <p:nvSpPr>
          <p:cNvPr id="4" name="TextBox 6">
            <a:extLst>
              <a:ext uri="{FF2B5EF4-FFF2-40B4-BE49-F238E27FC236}">
                <a16:creationId xmlns:a16="http://schemas.microsoft.com/office/drawing/2014/main" id="{3AFE3DDB-14E1-9372-3EF6-6166AC2FCF2B}"/>
              </a:ext>
            </a:extLst>
          </p:cNvPr>
          <p:cNvSpPr txBox="1">
            <a:spLocks noChangeArrowheads="1"/>
          </p:cNvSpPr>
          <p:nvPr/>
        </p:nvSpPr>
        <p:spPr bwMode="auto">
          <a:xfrm>
            <a:off x="167779" y="952617"/>
            <a:ext cx="11719421" cy="538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Each DWS regional office was tasked to follow up with relevant WSAs for each resolution within the short, medium and long term of the 5 themes</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In reporting the department summarized progress as follows:</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Not yet started</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Started but less than 50% complete</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Started and more than 50% complete</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Achieved </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No response received</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Where resolutions were not applicable e.g. where a Water Services Authority is not served by a Water Board ‘Not applicable’ was recorded</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charset="0"/>
                <a:ea typeface="ＭＳ Ｐゴシック" charset="0"/>
              </a:rPr>
              <a:t>This progress report is based on information collected from water services authorities. The data provided by the WSAs has not been independently verified, and some of the WSAs may have overstated their progress. </a:t>
            </a:r>
          </a:p>
          <a:p>
            <a:pPr marL="285750" marR="0" lvl="0" indent="-2857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Progress for each province will be provided separately in more detail on each resolution</a:t>
            </a:r>
          </a:p>
        </p:txBody>
      </p:sp>
    </p:spTree>
    <p:extLst>
      <p:ext uri="{BB962C8B-B14F-4D97-AF65-F5344CB8AC3E}">
        <p14:creationId xmlns:p14="http://schemas.microsoft.com/office/powerpoint/2010/main" val="296007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94D4C778-8AD9-59A4-71AD-85D3EFBC2E47}"/>
              </a:ext>
            </a:extLst>
          </p:cNvPr>
          <p:cNvSpPr txBox="1">
            <a:spLocks/>
          </p:cNvSpPr>
          <p:nvPr/>
        </p:nvSpPr>
        <p:spPr bwMode="auto">
          <a:xfrm>
            <a:off x="172720" y="252846"/>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a:t>
            </a:r>
          </a:p>
        </p:txBody>
      </p:sp>
      <p:sp>
        <p:nvSpPr>
          <p:cNvPr id="3" name="TextBox 2">
            <a:extLst>
              <a:ext uri="{FF2B5EF4-FFF2-40B4-BE49-F238E27FC236}">
                <a16:creationId xmlns:a16="http://schemas.microsoft.com/office/drawing/2014/main" id="{5E323F8E-C260-03E8-DCC7-8BE0A4464D61}"/>
              </a:ext>
            </a:extLst>
          </p:cNvPr>
          <p:cNvSpPr txBox="1"/>
          <p:nvPr/>
        </p:nvSpPr>
        <p:spPr>
          <a:xfrm>
            <a:off x="7581900" y="809977"/>
            <a:ext cx="4305300" cy="4879606"/>
          </a:xfrm>
          <a:prstGeom prst="rect">
            <a:avLst/>
          </a:prstGeom>
          <a:solidFill>
            <a:schemeClr val="bg1"/>
          </a:solidFill>
        </p:spPr>
        <p:txBody>
          <a:bodyPr wrap="square">
            <a:spAutoFit/>
          </a:bodyPr>
          <a:lstStyle/>
          <a:p>
            <a:pPr algn="just">
              <a:lnSpc>
                <a:spcPts val="2475"/>
              </a:lnSpc>
            </a:pPr>
            <a:r>
              <a:rPr lang="en-US" sz="2000" dirty="0">
                <a:latin typeface="Arial" panose="020B0604020202020204" pitchFamily="34" charset="0"/>
                <a:cs typeface="Arial" panose="020B0604020202020204" pitchFamily="34" charset="0"/>
              </a:rPr>
              <a:t>(1.5) 21% of WSAs reported having commenced (&lt;50%) with the separation of the WSA and WSP functions, 21% indicating good progress (&gt;50%), 7% indicating no progress and 43% indicating WSA and WSP function has been separated</a:t>
            </a:r>
          </a:p>
          <a:p>
            <a:pPr algn="just" eaLnBrk="1" hangingPunct="1">
              <a:lnSpc>
                <a:spcPts val="2475"/>
              </a:lnSpc>
            </a:pPr>
            <a:endParaRPr lang="en-US" sz="2000" dirty="0">
              <a:latin typeface="Arial" panose="020B0604020202020204" pitchFamily="34" charset="0"/>
              <a:cs typeface="Arial" panose="020B0604020202020204" pitchFamily="34" charset="0"/>
            </a:endParaRPr>
          </a:p>
          <a:p>
            <a:pPr algn="just">
              <a:lnSpc>
                <a:spcPts val="2475"/>
              </a:lnSpc>
            </a:pPr>
            <a:r>
              <a:rPr lang="en-US" sz="2000" dirty="0">
                <a:latin typeface="Arial" panose="020B0604020202020204" pitchFamily="34" charset="0"/>
                <a:cs typeface="Arial" panose="020B0604020202020204" pitchFamily="34" charset="0"/>
              </a:rPr>
              <a:t>(1.3) 7% indicate having commenced (&lt;50%) with the implementation of a utility model, 7% of WSA have implemented the utility model. 86% of WSAs did not provide a response</a:t>
            </a:r>
          </a:p>
        </p:txBody>
      </p:sp>
      <p:graphicFrame>
        <p:nvGraphicFramePr>
          <p:cNvPr id="6" name="Chart 5">
            <a:extLst>
              <a:ext uri="{FF2B5EF4-FFF2-40B4-BE49-F238E27FC236}">
                <a16:creationId xmlns:a16="http://schemas.microsoft.com/office/drawing/2014/main" id="{D2B1C35B-BDBD-A64F-7CE2-DA68186105DE}"/>
              </a:ext>
            </a:extLst>
          </p:cNvPr>
          <p:cNvGraphicFramePr/>
          <p:nvPr>
            <p:extLst>
              <p:ext uri="{D42A27DB-BD31-4B8C-83A1-F6EECF244321}">
                <p14:modId xmlns:p14="http://schemas.microsoft.com/office/powerpoint/2010/main" val="96400629"/>
              </p:ext>
            </p:extLst>
          </p:nvPr>
        </p:nvGraphicFramePr>
        <p:xfrm>
          <a:off x="304799" y="809977"/>
          <a:ext cx="7277101"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825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90B-971A-626D-F415-F318DB358CD9}"/>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AE2C69-5D79-2D99-3323-A0D8FD458D1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AEF6DA5-548A-EC28-4F49-D572F473C1C6}"/>
              </a:ext>
            </a:extLst>
          </p:cNvPr>
          <p:cNvSpPr txBox="1">
            <a:spLocks/>
          </p:cNvSpPr>
          <p:nvPr/>
        </p:nvSpPr>
        <p:spPr bwMode="auto">
          <a:xfrm>
            <a:off x="172720" y="252846"/>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a:t>
            </a:r>
          </a:p>
        </p:txBody>
      </p:sp>
      <p:sp>
        <p:nvSpPr>
          <p:cNvPr id="2" name="TextBox 1">
            <a:extLst>
              <a:ext uri="{FF2B5EF4-FFF2-40B4-BE49-F238E27FC236}">
                <a16:creationId xmlns:a16="http://schemas.microsoft.com/office/drawing/2014/main" id="{8BBB4621-963A-D9F1-7686-ADF434B721D0}"/>
              </a:ext>
            </a:extLst>
          </p:cNvPr>
          <p:cNvSpPr txBox="1"/>
          <p:nvPr/>
        </p:nvSpPr>
        <p:spPr>
          <a:xfrm>
            <a:off x="7543799" y="926026"/>
            <a:ext cx="4475481" cy="5509200"/>
          </a:xfrm>
          <a:prstGeom prst="rect">
            <a:avLst/>
          </a:prstGeom>
          <a:noFill/>
        </p:spPr>
        <p:txBody>
          <a:bodyPr wrap="square" rtlCol="0">
            <a:spAutoFit/>
          </a:bodyPr>
          <a:lstStyle/>
          <a:p>
            <a:pPr algn="just"/>
            <a:r>
              <a:rPr lang="en-US" sz="1600" dirty="0"/>
              <a:t>(2.2) 71% of all WSAs are paying current invoices in full to the Water Boards, 14% have started but is not consistent. 7% indicated this resolution is not applicable</a:t>
            </a:r>
          </a:p>
          <a:p>
            <a:pPr algn="just"/>
            <a:r>
              <a:rPr lang="en-US" sz="1600" dirty="0"/>
              <a:t>(2.8) 57% of WSAs have NRW </a:t>
            </a:r>
            <a:r>
              <a:rPr lang="en-US" sz="1600" dirty="0" err="1"/>
              <a:t>programmes</a:t>
            </a:r>
            <a:r>
              <a:rPr lang="en-US" sz="1600" dirty="0"/>
              <a:t> in place. 21% have started (&lt;50%), 7% have made good progress (&gt;50%), 7% have not yet started and 7% did not provide a response</a:t>
            </a:r>
          </a:p>
          <a:p>
            <a:pPr algn="just"/>
            <a:r>
              <a:rPr lang="en-US" sz="1600" dirty="0"/>
              <a:t>(2.9) 36 % of WSAs have not yet started to ringfence revenue from sale of water. 29% have commenced (&lt;50%) with ringfencing of revenue from sale of water, 7% have made good progress (&gt;50%) and 7% did not provide a response</a:t>
            </a:r>
          </a:p>
          <a:p>
            <a:pPr algn="just"/>
            <a:r>
              <a:rPr lang="en-US" sz="1600" dirty="0"/>
              <a:t>(2.12) Partnerships with the private sector has been concluded with 36% of WSAs, 43%  have not, 14% have started (&lt;50%) and 7% of WSAs did not provide a response</a:t>
            </a:r>
          </a:p>
          <a:p>
            <a:pPr algn="just"/>
            <a:r>
              <a:rPr lang="en-US" sz="1600" dirty="0"/>
              <a:t>(2.11) 29% of WSAs have reviewed their indigent register 71% of WSAs did not provide a response</a:t>
            </a:r>
          </a:p>
          <a:p>
            <a:pPr algn="just"/>
            <a:r>
              <a:rPr lang="en-US" sz="1600" dirty="0"/>
              <a:t>(2.14) 7% of WSAs are collaborating with the Infrastructure Fund.  7% have started (&lt;50%).  86% of WSAs did not provide a response</a:t>
            </a:r>
            <a:endParaRPr lang="en-ZA" sz="1600" dirty="0"/>
          </a:p>
        </p:txBody>
      </p:sp>
      <p:graphicFrame>
        <p:nvGraphicFramePr>
          <p:cNvPr id="6" name="Chart 5">
            <a:extLst>
              <a:ext uri="{FF2B5EF4-FFF2-40B4-BE49-F238E27FC236}">
                <a16:creationId xmlns:a16="http://schemas.microsoft.com/office/drawing/2014/main" id="{4168DE36-83A0-2BB5-8FED-4E7B36DCA2AB}"/>
              </a:ext>
            </a:extLst>
          </p:cNvPr>
          <p:cNvGraphicFramePr/>
          <p:nvPr>
            <p:extLst>
              <p:ext uri="{D42A27DB-BD31-4B8C-83A1-F6EECF244321}">
                <p14:modId xmlns:p14="http://schemas.microsoft.com/office/powerpoint/2010/main" val="3662137336"/>
              </p:ext>
            </p:extLst>
          </p:nvPr>
        </p:nvGraphicFramePr>
        <p:xfrm>
          <a:off x="0" y="771525"/>
          <a:ext cx="7543799" cy="554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86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27A3-EC1C-5C63-9C9C-CE5EA22CB0D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7BDCE48-109B-9ED2-D8BC-9CCAAA37D55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0E6805E-5AA7-474B-88A9-106D5F11A42C}"/>
              </a:ext>
            </a:extLst>
          </p:cNvPr>
          <p:cNvSpPr txBox="1">
            <a:spLocks/>
          </p:cNvSpPr>
          <p:nvPr/>
        </p:nvSpPr>
        <p:spPr bwMode="auto">
          <a:xfrm>
            <a:off x="172719" y="361556"/>
            <a:ext cx="11724935" cy="6004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sp>
        <p:nvSpPr>
          <p:cNvPr id="10" name="TextBox 6">
            <a:extLst>
              <a:ext uri="{FF2B5EF4-FFF2-40B4-BE49-F238E27FC236}">
                <a16:creationId xmlns:a16="http://schemas.microsoft.com/office/drawing/2014/main" id="{5DCBBF7C-9D75-A616-9EFE-9A37FA6FAEAF}"/>
              </a:ext>
            </a:extLst>
          </p:cNvPr>
          <p:cNvSpPr txBox="1">
            <a:spLocks noChangeArrowheads="1"/>
          </p:cNvSpPr>
          <p:nvPr/>
        </p:nvSpPr>
        <p:spPr bwMode="auto">
          <a:xfrm>
            <a:off x="7419976" y="771525"/>
            <a:ext cx="4599306" cy="590931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dirty="0"/>
              <a:t>(3.1) 7% (1) WSAs have a Corrective action plan outstanding. Other 79% (11) with critical systems have submitted. 2 (14%) WSA did not have critical systems requiring CAPS (</a:t>
            </a:r>
            <a:r>
              <a:rPr lang="en-US" sz="1800" dirty="0" err="1"/>
              <a:t>Umkhanyakude</a:t>
            </a:r>
            <a:r>
              <a:rPr lang="en-US" sz="1800" dirty="0"/>
              <a:t> DM submission TBC but indicated as achieved)</a:t>
            </a:r>
          </a:p>
          <a:p>
            <a:pPr algn="just" eaLnBrk="1" hangingPunct="1"/>
            <a:r>
              <a:rPr lang="en-US" sz="1800" dirty="0"/>
              <a:t>(3.3) 64% of WSAs have started with implementation and 21% indicates good progress (For 14% of WSAs this action is not applicable)</a:t>
            </a:r>
          </a:p>
          <a:p>
            <a:pPr algn="just" eaLnBrk="1" hangingPunct="1"/>
            <a:r>
              <a:rPr lang="en-US" sz="1800" dirty="0"/>
              <a:t>(3.7) 79% of WSAs have stepped tariffs, with 14% busy with development. 7% of WSAs (1 WSA) has not provided a response. </a:t>
            </a:r>
          </a:p>
          <a:p>
            <a:pPr algn="just" eaLnBrk="1" hangingPunct="1"/>
            <a:r>
              <a:rPr lang="en-US" sz="1800" dirty="0"/>
              <a:t>(3.8) 50% of all WSAs have WCDM </a:t>
            </a:r>
            <a:r>
              <a:rPr lang="en-US" sz="1800" dirty="0" err="1"/>
              <a:t>programmes</a:t>
            </a:r>
            <a:r>
              <a:rPr lang="en-US" sz="1800" dirty="0"/>
              <a:t> in place.  29% have commenced (&lt;50%) and 14% have made good progress (&gt;50%) in establishing Water Conservation Demand Management </a:t>
            </a:r>
            <a:r>
              <a:rPr lang="en-US" sz="1800" dirty="0" err="1"/>
              <a:t>programmes</a:t>
            </a:r>
            <a:r>
              <a:rPr lang="en-US" sz="1800" dirty="0"/>
              <a:t>. 7% (1 WSA) has not provided a response</a:t>
            </a:r>
          </a:p>
        </p:txBody>
      </p:sp>
      <p:graphicFrame>
        <p:nvGraphicFramePr>
          <p:cNvPr id="8" name="Chart 7">
            <a:extLst>
              <a:ext uri="{FF2B5EF4-FFF2-40B4-BE49-F238E27FC236}">
                <a16:creationId xmlns:a16="http://schemas.microsoft.com/office/drawing/2014/main" id="{6B63CEEE-29BA-8450-D1E0-20B588854D13}"/>
              </a:ext>
            </a:extLst>
          </p:cNvPr>
          <p:cNvGraphicFramePr/>
          <p:nvPr>
            <p:extLst>
              <p:ext uri="{D42A27DB-BD31-4B8C-83A1-F6EECF244321}">
                <p14:modId xmlns:p14="http://schemas.microsoft.com/office/powerpoint/2010/main" val="2400646068"/>
              </p:ext>
            </p:extLst>
          </p:nvPr>
        </p:nvGraphicFramePr>
        <p:xfrm>
          <a:off x="1" y="771525"/>
          <a:ext cx="7572374"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61128EA-F722-FEC7-FBD8-A9F44607E045}"/>
              </a:ext>
            </a:extLst>
          </p:cNvPr>
          <p:cNvSpPr txBox="1"/>
          <p:nvPr/>
        </p:nvSpPr>
        <p:spPr>
          <a:xfrm>
            <a:off x="2644417" y="3084534"/>
            <a:ext cx="352425" cy="369332"/>
          </a:xfrm>
          <a:prstGeom prst="rect">
            <a:avLst/>
          </a:prstGeom>
          <a:noFill/>
        </p:spPr>
        <p:txBody>
          <a:bodyPr wrap="square">
            <a:spAutoFit/>
          </a:bodyPr>
          <a:lstStyle/>
          <a:p>
            <a:r>
              <a:rPr lang="en-US" sz="1800" i="1" dirty="0"/>
              <a:t>*</a:t>
            </a:r>
            <a:endParaRPr lang="en-ZA" dirty="0"/>
          </a:p>
        </p:txBody>
      </p:sp>
    </p:spTree>
    <p:extLst>
      <p:ext uri="{BB962C8B-B14F-4D97-AF65-F5344CB8AC3E}">
        <p14:creationId xmlns:p14="http://schemas.microsoft.com/office/powerpoint/2010/main" val="219699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2DA-661F-C219-19FE-11725AB3D60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94FA19-DC97-FC15-8637-2FDFC052B46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6CFBA8-4992-D7AA-8128-5A64D505139D}"/>
              </a:ext>
            </a:extLst>
          </p:cNvPr>
          <p:cNvSpPr txBox="1">
            <a:spLocks/>
          </p:cNvSpPr>
          <p:nvPr/>
        </p:nvSpPr>
        <p:spPr bwMode="auto">
          <a:xfrm>
            <a:off x="172720" y="330928"/>
            <a:ext cx="11724935" cy="6004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(2)</a:t>
            </a:r>
          </a:p>
        </p:txBody>
      </p:sp>
      <p:graphicFrame>
        <p:nvGraphicFramePr>
          <p:cNvPr id="3" name="Chart 2">
            <a:extLst>
              <a:ext uri="{FF2B5EF4-FFF2-40B4-BE49-F238E27FC236}">
                <a16:creationId xmlns:a16="http://schemas.microsoft.com/office/drawing/2014/main" id="{AE15DD77-8DAC-29AC-7CA2-2866026D9D54}"/>
              </a:ext>
            </a:extLst>
          </p:cNvPr>
          <p:cNvGraphicFramePr/>
          <p:nvPr>
            <p:extLst>
              <p:ext uri="{D42A27DB-BD31-4B8C-83A1-F6EECF244321}">
                <p14:modId xmlns:p14="http://schemas.microsoft.com/office/powerpoint/2010/main" val="1839905050"/>
              </p:ext>
            </p:extLst>
          </p:nvPr>
        </p:nvGraphicFramePr>
        <p:xfrm>
          <a:off x="172720" y="657225"/>
          <a:ext cx="7371080"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FCCAE094-B544-357E-E4EA-CE561EBEDCC0}"/>
              </a:ext>
            </a:extLst>
          </p:cNvPr>
          <p:cNvSpPr txBox="1"/>
          <p:nvPr/>
        </p:nvSpPr>
        <p:spPr>
          <a:xfrm>
            <a:off x="1477741" y="1857826"/>
            <a:ext cx="352425" cy="369332"/>
          </a:xfrm>
          <a:prstGeom prst="rect">
            <a:avLst/>
          </a:prstGeom>
          <a:noFill/>
        </p:spPr>
        <p:txBody>
          <a:bodyPr wrap="square">
            <a:spAutoFit/>
          </a:bodyPr>
          <a:lstStyle/>
          <a:p>
            <a:r>
              <a:rPr lang="en-US" sz="1800" i="1" dirty="0"/>
              <a:t>*</a:t>
            </a:r>
            <a:endParaRPr lang="en-ZA" dirty="0"/>
          </a:p>
        </p:txBody>
      </p:sp>
      <p:sp>
        <p:nvSpPr>
          <p:cNvPr id="10" name="TextBox 6">
            <a:extLst>
              <a:ext uri="{FF2B5EF4-FFF2-40B4-BE49-F238E27FC236}">
                <a16:creationId xmlns:a16="http://schemas.microsoft.com/office/drawing/2014/main" id="{E1671FD4-84DA-24C3-F79D-42B32D65FCB6}"/>
              </a:ext>
            </a:extLst>
          </p:cNvPr>
          <p:cNvSpPr txBox="1">
            <a:spLocks noChangeArrowheads="1"/>
          </p:cNvSpPr>
          <p:nvPr/>
        </p:nvSpPr>
        <p:spPr bwMode="auto">
          <a:xfrm>
            <a:off x="7543800" y="1012100"/>
            <a:ext cx="4353855" cy="551497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(3.10) 93% of WSAs reported incident protocols with issuing advisory notes, when required, in place. 1 WSA have not provided a response</a:t>
            </a:r>
          </a:p>
          <a:p>
            <a:pPr algn="just" eaLnBrk="1" hangingPunct="1">
              <a:lnSpc>
                <a:spcPts val="2475"/>
              </a:lnSpc>
            </a:pPr>
            <a:endParaRPr lang="en-US" sz="1800" dirty="0"/>
          </a:p>
          <a:p>
            <a:pPr algn="just" eaLnBrk="1" hangingPunct="1">
              <a:lnSpc>
                <a:spcPts val="2475"/>
              </a:lnSpc>
            </a:pPr>
            <a:r>
              <a:rPr lang="en-US" sz="1800" dirty="0"/>
              <a:t>(3.11) 86% of WSAs reported achieving using grants to increase access to a basic level of service. 7% reported having started (&lt;50%) and 7% did not provide a response</a:t>
            </a:r>
          </a:p>
          <a:p>
            <a:pPr algn="just" eaLnBrk="1" hangingPunct="1">
              <a:lnSpc>
                <a:spcPts val="2475"/>
              </a:lnSpc>
            </a:pPr>
            <a:endParaRPr lang="en-US" sz="1800" dirty="0"/>
          </a:p>
          <a:p>
            <a:pPr algn="just" eaLnBrk="1" hangingPunct="1">
              <a:lnSpc>
                <a:spcPts val="2475"/>
              </a:lnSpc>
            </a:pPr>
            <a:r>
              <a:rPr lang="en-US" sz="1800" dirty="0"/>
              <a:t>(3.5) 7% of WSAs report having plans in place to reduce demand, through communication campaigns and stakeholder engagements, 21% reported that they are more than 50% complete and 71% provided no response</a:t>
            </a:r>
          </a:p>
        </p:txBody>
      </p:sp>
    </p:spTree>
    <p:extLst>
      <p:ext uri="{BB962C8B-B14F-4D97-AF65-F5344CB8AC3E}">
        <p14:creationId xmlns:p14="http://schemas.microsoft.com/office/powerpoint/2010/main" val="391514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660A-792A-109C-846F-F6B4DC5A6B7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C837B33-0CE4-F758-3F55-0E372CED8D74}"/>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5E38B1F-7482-AC1B-FEFB-98F5FB6C799B}"/>
              </a:ext>
            </a:extLst>
          </p:cNvPr>
          <p:cNvSpPr txBox="1">
            <a:spLocks/>
          </p:cNvSpPr>
          <p:nvPr/>
        </p:nvSpPr>
        <p:spPr bwMode="auto">
          <a:xfrm>
            <a:off x="0" y="294372"/>
            <a:ext cx="12066104"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(3)</a:t>
            </a:r>
          </a:p>
        </p:txBody>
      </p:sp>
      <p:graphicFrame>
        <p:nvGraphicFramePr>
          <p:cNvPr id="2" name="Chart 1">
            <a:extLst>
              <a:ext uri="{FF2B5EF4-FFF2-40B4-BE49-F238E27FC236}">
                <a16:creationId xmlns:a16="http://schemas.microsoft.com/office/drawing/2014/main" id="{361EC26F-62E8-DD29-20BF-61CF829302B2}"/>
              </a:ext>
            </a:extLst>
          </p:cNvPr>
          <p:cNvGraphicFramePr/>
          <p:nvPr>
            <p:extLst>
              <p:ext uri="{D42A27DB-BD31-4B8C-83A1-F6EECF244321}">
                <p14:modId xmlns:p14="http://schemas.microsoft.com/office/powerpoint/2010/main" val="462141457"/>
              </p:ext>
            </p:extLst>
          </p:nvPr>
        </p:nvGraphicFramePr>
        <p:xfrm>
          <a:off x="203991" y="1030046"/>
          <a:ext cx="7396958"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CE0E376F-960E-7A1A-F947-667383CAF213}"/>
              </a:ext>
            </a:extLst>
          </p:cNvPr>
          <p:cNvSpPr txBox="1">
            <a:spLocks noChangeArrowheads="1"/>
          </p:cNvSpPr>
          <p:nvPr/>
        </p:nvSpPr>
        <p:spPr bwMode="auto">
          <a:xfrm>
            <a:off x="7591423" y="856357"/>
            <a:ext cx="4387059" cy="6001643"/>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1600" dirty="0"/>
              <a:t>(3.6) 7% of WSAs reported having leak detection and repair </a:t>
            </a:r>
            <a:r>
              <a:rPr lang="en-US" sz="1600" dirty="0" err="1"/>
              <a:t>programmes</a:t>
            </a:r>
            <a:r>
              <a:rPr lang="en-US" sz="1600" dirty="0"/>
              <a:t> in place. 7% reporting having started with such </a:t>
            </a:r>
            <a:r>
              <a:rPr lang="en-US" sz="1600" dirty="0" err="1"/>
              <a:t>programme</a:t>
            </a:r>
            <a:r>
              <a:rPr lang="en-US" sz="1600" dirty="0"/>
              <a:t> development (&lt;50%) and 14% reported good (&gt;50%) progress in implementing leak detection and repair </a:t>
            </a:r>
            <a:r>
              <a:rPr lang="en-US" sz="1600" dirty="0" err="1"/>
              <a:t>programmes</a:t>
            </a:r>
            <a:r>
              <a:rPr lang="en-US" sz="1600" dirty="0"/>
              <a:t>. 71% of WSAs provided no response</a:t>
            </a:r>
          </a:p>
          <a:p>
            <a:pPr algn="just"/>
            <a:r>
              <a:rPr lang="en-US" sz="1600" dirty="0"/>
              <a:t>(3.9) 21% of WSAs reported having climate change and disaster management plans in place, 36% reported good progress (&gt;50%) and 43% of WSAs reported not having started with the development of these plans. </a:t>
            </a:r>
          </a:p>
          <a:p>
            <a:pPr algn="just"/>
            <a:r>
              <a:rPr lang="en-US" sz="1600" dirty="0"/>
              <a:t>(3.12) 43% of WSAs reported having asset management plans in place. 7% reported making good progress (&gt;50%) on ensuring asset management plans are in place. 21% reported  working (&lt;50%) on such plans. 29% WSA has not yet started</a:t>
            </a:r>
          </a:p>
          <a:p>
            <a:pPr algn="just"/>
            <a:r>
              <a:rPr lang="en-US" sz="1600" dirty="0"/>
              <a:t>(3.13) 14% of WSAs reported having started (&lt;50%) to equip their maintenance and repairs team with the necessary tools of trade. 21% have made good progress (&gt;50%), 36% have equipped their teams and 29% of WSAs have not yet started</a:t>
            </a:r>
          </a:p>
        </p:txBody>
      </p:sp>
    </p:spTree>
    <p:extLst>
      <p:ext uri="{BB962C8B-B14F-4D97-AF65-F5344CB8AC3E}">
        <p14:creationId xmlns:p14="http://schemas.microsoft.com/office/powerpoint/2010/main" val="28097114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W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S PPT" id="{3C0E239C-0564-4A64-A339-CBCE9EF04996}" vid="{E3CB2D10-5D1E-4128-B18C-8D328114B9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3B6ED-B4D6-4899-8D3A-D1AB87FCCCA0}">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e092b79-e893-46dc-8557-688da0bbef03"/>
    <ds:schemaRef ds:uri="http://schemas.openxmlformats.org/package/2006/metadata/core-properties"/>
    <ds:schemaRef ds:uri="f1a79bbf-5b16-462e-ba17-9a94ca982df9"/>
    <ds:schemaRef ds:uri="http://purl.org/dc/elements/1.1/"/>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423</TotalTime>
  <Words>1740</Words>
  <Application>Microsoft Office PowerPoint</Application>
  <PresentationFormat>Widescreen</PresentationFormat>
  <Paragraphs>143</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Courier New</vt:lpstr>
      <vt:lpstr>Custom Design</vt:lpstr>
      <vt:lpstr>DWS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Service Authorities in the KwaZulu Natal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Kritzinger Ida</cp:lastModifiedBy>
  <cp:revision>17</cp:revision>
  <cp:lastPrinted>2023-11-08T08:35:10Z</cp:lastPrinted>
  <dcterms:created xsi:type="dcterms:W3CDTF">2023-09-10T15:28:51Z</dcterms:created>
  <dcterms:modified xsi:type="dcterms:W3CDTF">2026-04-09T08:50:31Z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